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Default Extension="xlsx" ContentType="application/vnd.openxmlformats-officedocument.spreadsheetml.sheet"/>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1"/>
  </p:notesMasterIdLst>
  <p:sldIdLst>
    <p:sldId id="256" r:id="rId2"/>
    <p:sldId id="257" r:id="rId3"/>
    <p:sldId id="258" r:id="rId4"/>
    <p:sldId id="259" r:id="rId5"/>
    <p:sldId id="260" r:id="rId6"/>
    <p:sldId id="271" r:id="rId7"/>
    <p:sldId id="275" r:id="rId8"/>
    <p:sldId id="268" r:id="rId9"/>
    <p:sldId id="270" r:id="rId10"/>
    <p:sldId id="272" r:id="rId11"/>
    <p:sldId id="262" r:id="rId12"/>
    <p:sldId id="276" r:id="rId13"/>
    <p:sldId id="277" r:id="rId14"/>
    <p:sldId id="263" r:id="rId15"/>
    <p:sldId id="264" r:id="rId16"/>
    <p:sldId id="265" r:id="rId17"/>
    <p:sldId id="269" r:id="rId18"/>
    <p:sldId id="274" r:id="rId19"/>
    <p:sldId id="278" r:id="rId20"/>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14" autoAdjust="0"/>
    <p:restoredTop sz="95059" autoAdjust="0"/>
  </p:normalViewPr>
  <p:slideViewPr>
    <p:cSldViewPr>
      <p:cViewPr>
        <p:scale>
          <a:sx n="66" d="100"/>
          <a:sy n="66" d="100"/>
        </p:scale>
        <p:origin x="-1530" y="-17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3.v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image" Target="../media/image3.emf"/></Relationships>
</file>

<file path=ppt/drawings/_rels/vmlDrawing4.v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image" Target="../media/image5.emf"/></Relationships>
</file>

<file path=ppt/drawings/_rels/vmlDrawing5.vml.rels><?xml version="1.0" encoding="UTF-8" standalone="yes"?>
<Relationships xmlns="http://schemas.openxmlformats.org/package/2006/relationships"><Relationship Id="rId2" Type="http://schemas.openxmlformats.org/officeDocument/2006/relationships/image" Target="../media/image8.emf"/><Relationship Id="rId1" Type="http://schemas.openxmlformats.org/officeDocument/2006/relationships/image" Target="../media/image7.emf"/></Relationships>
</file>

<file path=ppt/drawings/_rels/vmlDrawing6.vml.rels><?xml version="1.0" encoding="UTF-8" standalone="yes"?>
<Relationships xmlns="http://schemas.openxmlformats.org/package/2006/relationships"><Relationship Id="rId3" Type="http://schemas.openxmlformats.org/officeDocument/2006/relationships/image" Target="../media/image11.emf"/><Relationship Id="rId2" Type="http://schemas.openxmlformats.org/officeDocument/2006/relationships/image" Target="../media/image10.emf"/><Relationship Id="rId1" Type="http://schemas.openxmlformats.org/officeDocument/2006/relationships/image" Target="../media/image9.emf"/><Relationship Id="rId5" Type="http://schemas.openxmlformats.org/officeDocument/2006/relationships/image" Target="../media/image13.emf"/><Relationship Id="rId4" Type="http://schemas.openxmlformats.org/officeDocument/2006/relationships/image" Target="../media/image12.emf"/></Relationships>
</file>

<file path=ppt/drawings/_rels/vmlDrawing7.vml.rels><?xml version="1.0" encoding="UTF-8" standalone="yes"?>
<Relationships xmlns="http://schemas.openxmlformats.org/package/2006/relationships"><Relationship Id="rId1" Type="http://schemas.openxmlformats.org/officeDocument/2006/relationships/image" Target="../media/image14.emf"/></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0" y="0"/>
            <a:ext cx="2918831" cy="493316"/>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 2"/>
          <p:cNvSpPr>
            <a:spLocks noGrp="1"/>
          </p:cNvSpPr>
          <p:nvPr>
            <p:ph type="dt" idx="1"/>
          </p:nvPr>
        </p:nvSpPr>
        <p:spPr>
          <a:xfrm>
            <a:off x="3815373" y="0"/>
            <a:ext cx="2918831" cy="493316"/>
          </a:xfrm>
          <a:prstGeom prst="rect">
            <a:avLst/>
          </a:prstGeom>
        </p:spPr>
        <p:txBody>
          <a:bodyPr vert="horz" lIns="91440" tIns="45720" rIns="91440" bIns="45720" rtlCol="0"/>
          <a:lstStyle>
            <a:lvl1pPr algn="r">
              <a:defRPr sz="1200"/>
            </a:lvl1pPr>
          </a:lstStyle>
          <a:p>
            <a:fld id="{C93A195F-0C2A-4A7F-868A-4AA5E06B9A85}" type="datetimeFigureOut">
              <a:rPr kumimoji="1" lang="ja-JP" altLang="en-US" smtClean="0"/>
              <a:pPr/>
              <a:t>2011/5/18</a:t>
            </a:fld>
            <a:endParaRPr kumimoji="1" lang="ja-JP" altLang="en-US"/>
          </a:p>
        </p:txBody>
      </p:sp>
      <p:sp>
        <p:nvSpPr>
          <p:cNvPr id="4" name="スライド イメージ プレースホルダ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 4"/>
          <p:cNvSpPr>
            <a:spLocks noGrp="1"/>
          </p:cNvSpPr>
          <p:nvPr>
            <p:ph type="body" sz="quarter" idx="3"/>
          </p:nvPr>
        </p:nvSpPr>
        <p:spPr>
          <a:xfrm>
            <a:off x="673577" y="4686499"/>
            <a:ext cx="5388610" cy="4439841"/>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 5"/>
          <p:cNvSpPr>
            <a:spLocks noGrp="1"/>
          </p:cNvSpPr>
          <p:nvPr>
            <p:ph type="ftr" sz="quarter" idx="4"/>
          </p:nvPr>
        </p:nvSpPr>
        <p:spPr>
          <a:xfrm>
            <a:off x="0" y="9371285"/>
            <a:ext cx="2918831" cy="493316"/>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 6"/>
          <p:cNvSpPr>
            <a:spLocks noGrp="1"/>
          </p:cNvSpPr>
          <p:nvPr>
            <p:ph type="sldNum" sz="quarter" idx="5"/>
          </p:nvPr>
        </p:nvSpPr>
        <p:spPr>
          <a:xfrm>
            <a:off x="3815373" y="9371285"/>
            <a:ext cx="2918831" cy="493316"/>
          </a:xfrm>
          <a:prstGeom prst="rect">
            <a:avLst/>
          </a:prstGeom>
        </p:spPr>
        <p:txBody>
          <a:bodyPr vert="horz" lIns="91440" tIns="45720" rIns="91440" bIns="45720" rtlCol="0" anchor="b"/>
          <a:lstStyle>
            <a:lvl1pPr algn="r">
              <a:defRPr sz="1200"/>
            </a:lvl1pPr>
          </a:lstStyle>
          <a:p>
            <a:fld id="{D5E600DE-766F-4F79-945A-922B61E272D8}" type="slidenum">
              <a:rPr kumimoji="1" lang="ja-JP" altLang="en-US" smtClean="0"/>
              <a:pPr/>
              <a:t>&lt;#&gt;</a:t>
            </a:fld>
            <a:endParaRPr kumimoji="1" lang="ja-JP"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dirty="0"/>
          </a:p>
        </p:txBody>
      </p:sp>
      <p:sp>
        <p:nvSpPr>
          <p:cNvPr id="4" name="スライド番号プレースホルダ 3"/>
          <p:cNvSpPr>
            <a:spLocks noGrp="1"/>
          </p:cNvSpPr>
          <p:nvPr>
            <p:ph type="sldNum" sz="quarter" idx="10"/>
          </p:nvPr>
        </p:nvSpPr>
        <p:spPr/>
        <p:txBody>
          <a:bodyPr/>
          <a:lstStyle/>
          <a:p>
            <a:fld id="{D5E600DE-766F-4F79-945A-922B61E272D8}" type="slidenum">
              <a:rPr kumimoji="1" lang="ja-JP" altLang="en-US" smtClean="0"/>
              <a:pPr/>
              <a:t>18</a:t>
            </a:fld>
            <a:endParaRPr kumimoji="1" lang="ja-JP"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smtClean="0"/>
              <a:t>マスタ タイトルの書式設定</a:t>
            </a:r>
            <a:endParaRPr kumimoji="1"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 サブタイトルの書式設定</a:t>
            </a:r>
            <a:endParaRPr kumimoji="1" lang="ja-JP" altLang="en-US"/>
          </a:p>
        </p:txBody>
      </p:sp>
      <p:sp>
        <p:nvSpPr>
          <p:cNvPr id="4" name="日付プレースホルダ 3"/>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p:txBody>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 テキストの書式設定</a:t>
            </a:r>
          </a:p>
        </p:txBody>
      </p:sp>
      <p:sp>
        <p:nvSpPr>
          <p:cNvPr id="4" name="日付プレースホルダ 3"/>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 4"/>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 6"/>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日付プレースホルダ 2"/>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3E2FAB57-14F9-4277-A4AC-D94ACFD9CB14}" type="datetimeFigureOut">
              <a:rPr kumimoji="1" lang="ja-JP" altLang="en-US" smtClean="0"/>
              <a:pPr/>
              <a:t>2011/5/18</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349445C2-494A-4BC6-A31E-B55E0DD8C8E9}" type="slidenum">
              <a:rPr kumimoji="1" lang="ja-JP" altLang="en-US" smtClean="0"/>
              <a:pPr/>
              <a:t>&lt;#&gt;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E2FAB57-14F9-4277-A4AC-D94ACFD9CB14}" type="datetimeFigureOut">
              <a:rPr kumimoji="1" lang="ja-JP" altLang="en-US" smtClean="0"/>
              <a:pPr/>
              <a:t>2011/5/18</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49445C2-494A-4BC6-A31E-B55E0DD8C8E9}" type="slidenum">
              <a:rPr kumimoji="1" lang="ja-JP" altLang="en-US" smtClean="0"/>
              <a:pPr/>
              <a:t>&lt;#&gt;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package" Target="../embeddings/Microsoft_Office_Excel_______7.xlsx"/><Relationship Id="rId2" Type="http://schemas.openxmlformats.org/officeDocument/2006/relationships/slideLayout" Target="../slideLayouts/slideLayout2.xml"/><Relationship Id="rId1" Type="http://schemas.openxmlformats.org/officeDocument/2006/relationships/vmlDrawing" Target="../drawings/vmlDrawing5.vml"/><Relationship Id="rId4" Type="http://schemas.openxmlformats.org/officeDocument/2006/relationships/package" Target="../embeddings/Microsoft_Office_Excel_______8.xlsx"/></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package" Target="../embeddings/Microsoft_Office_Excel_______9.xlsx"/><Relationship Id="rId7" Type="http://schemas.openxmlformats.org/officeDocument/2006/relationships/package" Target="../embeddings/Microsoft_Office_Excel_______13.xlsx"/><Relationship Id="rId2" Type="http://schemas.openxmlformats.org/officeDocument/2006/relationships/slideLayout" Target="../slideLayouts/slideLayout2.xml"/><Relationship Id="rId1" Type="http://schemas.openxmlformats.org/officeDocument/2006/relationships/vmlDrawing" Target="../drawings/vmlDrawing6.vml"/><Relationship Id="rId6" Type="http://schemas.openxmlformats.org/officeDocument/2006/relationships/package" Target="../embeddings/Microsoft_Office_Excel_______12.xlsx"/><Relationship Id="rId5" Type="http://schemas.openxmlformats.org/officeDocument/2006/relationships/package" Target="../embeddings/Microsoft_Office_Excel_______11.xlsx"/><Relationship Id="rId4" Type="http://schemas.openxmlformats.org/officeDocument/2006/relationships/package" Target="../embeddings/Microsoft_Office_Excel_______10.xlsx"/></Relationships>
</file>

<file path=ppt/slides/_rels/slide18.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7.vml"/><Relationship Id="rId4" Type="http://schemas.openxmlformats.org/officeDocument/2006/relationships/package" Target="../embeddings/Microsoft_Office_Excel_______14.xlsx"/></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package" Target="../embeddings/Microsoft_Office_Excel_______1.xlsx"/><Relationship Id="rId2" Type="http://schemas.openxmlformats.org/officeDocument/2006/relationships/slideLayout" Target="../slideLayouts/slideLayout2.xml"/><Relationship Id="rId1" Type="http://schemas.openxmlformats.org/officeDocument/2006/relationships/vmlDrawing" Target="../drawings/vmlDrawing1.vml"/></Relationships>
</file>

<file path=ppt/slides/_rels/slide7.xml.rels><?xml version="1.0" encoding="UTF-8" standalone="yes"?>
<Relationships xmlns="http://schemas.openxmlformats.org/package/2006/relationships"><Relationship Id="rId3" Type="http://schemas.openxmlformats.org/officeDocument/2006/relationships/package" Target="../embeddings/Microsoft_Office_Excel_______2.xlsx"/><Relationship Id="rId2" Type="http://schemas.openxmlformats.org/officeDocument/2006/relationships/slideLayout" Target="../slideLayouts/slideLayout2.xml"/><Relationship Id="rId1" Type="http://schemas.openxmlformats.org/officeDocument/2006/relationships/vmlDrawing" Target="../drawings/vmlDrawing2.vml"/></Relationships>
</file>

<file path=ppt/slides/_rels/slide8.xml.rels><?xml version="1.0" encoding="UTF-8" standalone="yes"?>
<Relationships xmlns="http://schemas.openxmlformats.org/package/2006/relationships"><Relationship Id="rId3" Type="http://schemas.openxmlformats.org/officeDocument/2006/relationships/package" Target="../embeddings/Microsoft_Office_Excel_______3.xlsx"/><Relationship Id="rId2" Type="http://schemas.openxmlformats.org/officeDocument/2006/relationships/slideLayout" Target="../slideLayouts/slideLayout2.xml"/><Relationship Id="rId1" Type="http://schemas.openxmlformats.org/officeDocument/2006/relationships/vmlDrawing" Target="../drawings/vmlDrawing3.vml"/><Relationship Id="rId4" Type="http://schemas.openxmlformats.org/officeDocument/2006/relationships/package" Target="../embeddings/Microsoft_Office_Excel_______4.xlsx"/></Relationships>
</file>

<file path=ppt/slides/_rels/slide9.xml.rels><?xml version="1.0" encoding="UTF-8" standalone="yes"?>
<Relationships xmlns="http://schemas.openxmlformats.org/package/2006/relationships"><Relationship Id="rId3" Type="http://schemas.openxmlformats.org/officeDocument/2006/relationships/package" Target="../embeddings/Microsoft_Office_Excel_______5.xlsx"/><Relationship Id="rId2" Type="http://schemas.openxmlformats.org/officeDocument/2006/relationships/slideLayout" Target="../slideLayouts/slideLayout2.xml"/><Relationship Id="rId1" Type="http://schemas.openxmlformats.org/officeDocument/2006/relationships/vmlDrawing" Target="../drawings/vmlDrawing4.vml"/><Relationship Id="rId4" Type="http://schemas.openxmlformats.org/officeDocument/2006/relationships/package" Target="../embeddings/Microsoft_Office_Excel_______6.xlsx"/></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endParaRPr kumimoji="1" lang="ja-JP" altLang="en-US"/>
          </a:p>
        </p:txBody>
      </p:sp>
      <p:sp>
        <p:nvSpPr>
          <p:cNvPr id="3" name="サブタイトル 2"/>
          <p:cNvSpPr>
            <a:spLocks noGrp="1"/>
          </p:cNvSpPr>
          <p:nvPr>
            <p:ph type="subTitle" idx="1"/>
          </p:nvPr>
        </p:nvSpPr>
        <p:spPr/>
        <p:txBody>
          <a:bodyPr/>
          <a:lstStyle/>
          <a:p>
            <a:endParaRPr kumimoji="1" lang="ja-JP" alt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67544" y="0"/>
            <a:ext cx="2736304" cy="1143000"/>
          </a:xfrm>
        </p:spPr>
        <p:txBody>
          <a:bodyPr>
            <a:normAutofit/>
          </a:bodyPr>
          <a:lstStyle/>
          <a:p>
            <a:pPr algn="l"/>
            <a:r>
              <a:rPr kumimoji="1" lang="ja-JP" altLang="en-US" sz="1600" dirty="0" smtClean="0"/>
              <a:t>子機</a:t>
            </a:r>
            <a:r>
              <a:rPr kumimoji="1" lang="en-US" altLang="ja-JP" sz="1600" dirty="0" smtClean="0"/>
              <a:t>RX</a:t>
            </a:r>
            <a:r>
              <a:rPr lang="ja-JP" altLang="en-US" sz="1600" dirty="0" smtClean="0"/>
              <a:t>時</a:t>
            </a:r>
            <a:r>
              <a:rPr kumimoji="1" lang="ja-JP" altLang="en-US" sz="1600" dirty="0" smtClean="0"/>
              <a:t>の受信パケット</a:t>
            </a:r>
            <a:endParaRPr kumimoji="1" lang="ja-JP" altLang="en-US" sz="1600" dirty="0"/>
          </a:p>
        </p:txBody>
      </p:sp>
      <p:graphicFrame>
        <p:nvGraphicFramePr>
          <p:cNvPr id="1028" name="Object 4"/>
          <p:cNvGraphicFramePr>
            <a:graphicFrameLocks noChangeAspect="1"/>
          </p:cNvGraphicFramePr>
          <p:nvPr/>
        </p:nvGraphicFramePr>
        <p:xfrm>
          <a:off x="684213" y="981075"/>
          <a:ext cx="2187575" cy="360363"/>
        </p:xfrm>
        <a:graphic>
          <a:graphicData uri="http://schemas.openxmlformats.org/presentationml/2006/ole">
            <p:oleObj spid="_x0000_s28674" name="ワークシート" r:id="rId3" imgW="1504920" imgH="247529" progId="Excel.Sheet.12">
              <p:embed/>
            </p:oleObj>
          </a:graphicData>
        </a:graphic>
      </p:graphicFrame>
      <p:cxnSp>
        <p:nvCxnSpPr>
          <p:cNvPr id="10" name="直線コネクタ 9"/>
          <p:cNvCxnSpPr/>
          <p:nvPr/>
        </p:nvCxnSpPr>
        <p:spPr>
          <a:xfrm>
            <a:off x="2123728" y="980728"/>
            <a:ext cx="1152128"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12" name="直線コネクタ 11"/>
          <p:cNvCxnSpPr/>
          <p:nvPr/>
        </p:nvCxnSpPr>
        <p:spPr>
          <a:xfrm rot="16200000" flipH="1">
            <a:off x="1187624" y="2276872"/>
            <a:ext cx="2880320" cy="1008112"/>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8677" name="Object 5"/>
          <p:cNvGraphicFramePr>
            <a:graphicFrameLocks noChangeAspect="1"/>
          </p:cNvGraphicFramePr>
          <p:nvPr/>
        </p:nvGraphicFramePr>
        <p:xfrm>
          <a:off x="3132138" y="981075"/>
          <a:ext cx="5881687" cy="3290888"/>
        </p:xfrm>
        <a:graphic>
          <a:graphicData uri="http://schemas.openxmlformats.org/presentationml/2006/ole">
            <p:oleObj spid="_x0000_s28677" name="ワークシート" r:id="rId4" imgW="6181646" imgH="3457579" progId="Excel.Sheet.12">
              <p:embed/>
            </p:oleObj>
          </a:graphicData>
        </a:graphic>
      </p:graphicFrame>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smtClean="0"/>
              <a:t>パケットハンドシェイクの方法</a:t>
            </a:r>
            <a:endParaRPr kumimoji="1" lang="ja-JP" altLang="en-US" dirty="0"/>
          </a:p>
        </p:txBody>
      </p:sp>
      <p:cxnSp>
        <p:nvCxnSpPr>
          <p:cNvPr id="5" name="直線矢印コネクタ 4"/>
          <p:cNvCxnSpPr/>
          <p:nvPr/>
        </p:nvCxnSpPr>
        <p:spPr>
          <a:xfrm rot="5400000">
            <a:off x="466750" y="4293096"/>
            <a:ext cx="4177258" cy="794"/>
          </a:xfrm>
          <a:prstGeom prst="straightConnector1">
            <a:avLst/>
          </a:prstGeom>
          <a:ln w="31750">
            <a:tailEnd type="arrow"/>
          </a:ln>
        </p:spPr>
        <p:style>
          <a:lnRef idx="1">
            <a:schemeClr val="accent1"/>
          </a:lnRef>
          <a:fillRef idx="0">
            <a:schemeClr val="accent1"/>
          </a:fillRef>
          <a:effectRef idx="0">
            <a:schemeClr val="accent1"/>
          </a:effectRef>
          <a:fontRef idx="minor">
            <a:schemeClr val="tx1"/>
          </a:fontRef>
        </p:style>
      </p:cxnSp>
      <p:cxnSp>
        <p:nvCxnSpPr>
          <p:cNvPr id="6" name="直線矢印コネクタ 5"/>
          <p:cNvCxnSpPr/>
          <p:nvPr/>
        </p:nvCxnSpPr>
        <p:spPr>
          <a:xfrm rot="5400000">
            <a:off x="3743908" y="4401108"/>
            <a:ext cx="4249266" cy="794"/>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sp>
        <p:nvSpPr>
          <p:cNvPr id="10" name="テキスト ボックス 9"/>
          <p:cNvSpPr txBox="1"/>
          <p:nvPr/>
        </p:nvSpPr>
        <p:spPr>
          <a:xfrm>
            <a:off x="2339752" y="1772816"/>
            <a:ext cx="492443" cy="276999"/>
          </a:xfrm>
          <a:prstGeom prst="rect">
            <a:avLst/>
          </a:prstGeom>
          <a:noFill/>
        </p:spPr>
        <p:txBody>
          <a:bodyPr wrap="none" rtlCol="0">
            <a:spAutoFit/>
          </a:bodyPr>
          <a:lstStyle/>
          <a:p>
            <a:r>
              <a:rPr lang="ja-JP" altLang="en-US" sz="1200" b="1" dirty="0" smtClean="0"/>
              <a:t>子機</a:t>
            </a:r>
            <a:endParaRPr kumimoji="1" lang="ja-JP" altLang="en-US" sz="1200" b="1" dirty="0"/>
          </a:p>
        </p:txBody>
      </p:sp>
      <p:sp>
        <p:nvSpPr>
          <p:cNvPr id="11" name="テキスト ボックス 10"/>
          <p:cNvSpPr txBox="1"/>
          <p:nvPr/>
        </p:nvSpPr>
        <p:spPr>
          <a:xfrm>
            <a:off x="5652120" y="1844824"/>
            <a:ext cx="492443" cy="276999"/>
          </a:xfrm>
          <a:prstGeom prst="rect">
            <a:avLst/>
          </a:prstGeom>
          <a:noFill/>
        </p:spPr>
        <p:txBody>
          <a:bodyPr wrap="none" rtlCol="0">
            <a:spAutoFit/>
          </a:bodyPr>
          <a:lstStyle/>
          <a:p>
            <a:r>
              <a:rPr kumimoji="1" lang="ja-JP" altLang="en-US" sz="1200" b="1" dirty="0" smtClean="0"/>
              <a:t>親機</a:t>
            </a:r>
            <a:endParaRPr kumimoji="1" lang="ja-JP" altLang="en-US" sz="1200" b="1" dirty="0"/>
          </a:p>
        </p:txBody>
      </p:sp>
      <p:cxnSp>
        <p:nvCxnSpPr>
          <p:cNvPr id="14" name="直線矢印コネクタ 13"/>
          <p:cNvCxnSpPr/>
          <p:nvPr/>
        </p:nvCxnSpPr>
        <p:spPr>
          <a:xfrm>
            <a:off x="2627784" y="2852936"/>
            <a:ext cx="3096344" cy="504056"/>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5" name="テキスト ボックス 14"/>
          <p:cNvSpPr txBox="1"/>
          <p:nvPr/>
        </p:nvSpPr>
        <p:spPr>
          <a:xfrm>
            <a:off x="3923928" y="2708920"/>
            <a:ext cx="434991" cy="276999"/>
          </a:xfrm>
          <a:prstGeom prst="rect">
            <a:avLst/>
          </a:prstGeom>
          <a:noFill/>
        </p:spPr>
        <p:txBody>
          <a:bodyPr wrap="none" rtlCol="0">
            <a:spAutoFit/>
          </a:bodyPr>
          <a:lstStyle/>
          <a:p>
            <a:r>
              <a:rPr kumimoji="1" lang="en-US" altLang="ja-JP" sz="1200" b="1" dirty="0" smtClean="0"/>
              <a:t>SYN</a:t>
            </a:r>
            <a:endParaRPr kumimoji="1" lang="ja-JP" altLang="en-US" sz="1200" b="1" dirty="0"/>
          </a:p>
        </p:txBody>
      </p:sp>
      <p:cxnSp>
        <p:nvCxnSpPr>
          <p:cNvPr id="16" name="直線矢印コネクタ 15"/>
          <p:cNvCxnSpPr/>
          <p:nvPr/>
        </p:nvCxnSpPr>
        <p:spPr>
          <a:xfrm rot="10800000" flipV="1">
            <a:off x="2627784" y="3645024"/>
            <a:ext cx="3096344" cy="43204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20" name="テキスト ボックス 19"/>
          <p:cNvSpPr txBox="1"/>
          <p:nvPr/>
        </p:nvSpPr>
        <p:spPr>
          <a:xfrm>
            <a:off x="3779912" y="3573016"/>
            <a:ext cx="840358" cy="276999"/>
          </a:xfrm>
          <a:prstGeom prst="rect">
            <a:avLst/>
          </a:prstGeom>
          <a:noFill/>
        </p:spPr>
        <p:txBody>
          <a:bodyPr wrap="none" rtlCol="0">
            <a:spAutoFit/>
          </a:bodyPr>
          <a:lstStyle/>
          <a:p>
            <a:r>
              <a:rPr kumimoji="1" lang="en-US" altLang="ja-JP" sz="1200" b="1" dirty="0" smtClean="0"/>
              <a:t>SYN + ACK</a:t>
            </a:r>
            <a:endParaRPr kumimoji="1" lang="ja-JP" altLang="en-US" sz="1200" b="1" dirty="0"/>
          </a:p>
        </p:txBody>
      </p:sp>
      <p:sp>
        <p:nvSpPr>
          <p:cNvPr id="21" name="テキスト ボックス 20"/>
          <p:cNvSpPr txBox="1"/>
          <p:nvPr/>
        </p:nvSpPr>
        <p:spPr>
          <a:xfrm>
            <a:off x="1619672" y="2492896"/>
            <a:ext cx="837345" cy="276999"/>
          </a:xfrm>
          <a:prstGeom prst="rect">
            <a:avLst/>
          </a:prstGeom>
          <a:noFill/>
        </p:spPr>
        <p:txBody>
          <a:bodyPr wrap="none" rtlCol="0">
            <a:spAutoFit/>
          </a:bodyPr>
          <a:lstStyle/>
          <a:p>
            <a:r>
              <a:rPr kumimoji="1" lang="en-US" altLang="ja-JP" sz="1200" b="1" dirty="0" smtClean="0"/>
              <a:t>SYN_SENT</a:t>
            </a:r>
            <a:endParaRPr kumimoji="1" lang="ja-JP" altLang="en-US" sz="1200" b="1" dirty="0"/>
          </a:p>
        </p:txBody>
      </p:sp>
      <p:sp>
        <p:nvSpPr>
          <p:cNvPr id="22" name="テキスト ボックス 21"/>
          <p:cNvSpPr txBox="1"/>
          <p:nvPr/>
        </p:nvSpPr>
        <p:spPr>
          <a:xfrm>
            <a:off x="6084168" y="2564904"/>
            <a:ext cx="616002" cy="276999"/>
          </a:xfrm>
          <a:prstGeom prst="rect">
            <a:avLst/>
          </a:prstGeom>
          <a:noFill/>
        </p:spPr>
        <p:txBody>
          <a:bodyPr wrap="none" rtlCol="0">
            <a:spAutoFit/>
          </a:bodyPr>
          <a:lstStyle/>
          <a:p>
            <a:r>
              <a:rPr kumimoji="1" lang="en-US" altLang="ja-JP" sz="1200" b="1" dirty="0" smtClean="0"/>
              <a:t>LISTEN</a:t>
            </a:r>
            <a:endParaRPr kumimoji="1" lang="ja-JP" altLang="en-US" sz="1200" b="1" dirty="0"/>
          </a:p>
        </p:txBody>
      </p:sp>
      <p:sp>
        <p:nvSpPr>
          <p:cNvPr id="23" name="テキスト ボックス 22"/>
          <p:cNvSpPr txBox="1"/>
          <p:nvPr/>
        </p:nvSpPr>
        <p:spPr>
          <a:xfrm>
            <a:off x="1475656" y="4437112"/>
            <a:ext cx="1023998" cy="276999"/>
          </a:xfrm>
          <a:prstGeom prst="rect">
            <a:avLst/>
          </a:prstGeom>
          <a:noFill/>
        </p:spPr>
        <p:txBody>
          <a:bodyPr wrap="none" rtlCol="0">
            <a:spAutoFit/>
          </a:bodyPr>
          <a:lstStyle/>
          <a:p>
            <a:r>
              <a:rPr kumimoji="1" lang="en-US" altLang="ja-JP" sz="1200" b="1" dirty="0" smtClean="0"/>
              <a:t>ESTABLISHED</a:t>
            </a:r>
            <a:endParaRPr kumimoji="1" lang="ja-JP" altLang="en-US" sz="1200" b="1" dirty="0"/>
          </a:p>
        </p:txBody>
      </p:sp>
      <p:sp>
        <p:nvSpPr>
          <p:cNvPr id="30" name="テキスト ボックス 29"/>
          <p:cNvSpPr txBox="1"/>
          <p:nvPr/>
        </p:nvSpPr>
        <p:spPr>
          <a:xfrm>
            <a:off x="6012160" y="3429000"/>
            <a:ext cx="868251" cy="276999"/>
          </a:xfrm>
          <a:prstGeom prst="rect">
            <a:avLst/>
          </a:prstGeom>
          <a:noFill/>
        </p:spPr>
        <p:txBody>
          <a:bodyPr wrap="none" rtlCol="0">
            <a:spAutoFit/>
          </a:bodyPr>
          <a:lstStyle/>
          <a:p>
            <a:r>
              <a:rPr kumimoji="1" lang="en-US" altLang="ja-JP" sz="1200" b="1" dirty="0" smtClean="0"/>
              <a:t>SYN_RCVD</a:t>
            </a:r>
            <a:endParaRPr kumimoji="1" lang="ja-JP" altLang="en-US" sz="1200" b="1" dirty="0"/>
          </a:p>
        </p:txBody>
      </p:sp>
      <p:cxnSp>
        <p:nvCxnSpPr>
          <p:cNvPr id="31" name="直線矢印コネクタ 30"/>
          <p:cNvCxnSpPr/>
          <p:nvPr/>
        </p:nvCxnSpPr>
        <p:spPr>
          <a:xfrm rot="5400000">
            <a:off x="1332434" y="3573016"/>
            <a:ext cx="1583382" cy="794"/>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6" name="直線矢印コネクタ 35"/>
          <p:cNvCxnSpPr/>
          <p:nvPr/>
        </p:nvCxnSpPr>
        <p:spPr>
          <a:xfrm rot="16200000" flipH="1">
            <a:off x="6084167" y="3140967"/>
            <a:ext cx="720080" cy="2"/>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 name="角丸四角形 72"/>
          <p:cNvSpPr/>
          <p:nvPr/>
        </p:nvSpPr>
        <p:spPr>
          <a:xfrm>
            <a:off x="755576" y="2060848"/>
            <a:ext cx="7488832" cy="4464496"/>
          </a:xfrm>
          <a:prstGeom prst="roundRect">
            <a:avLst/>
          </a:prstGeom>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タイトル 1"/>
          <p:cNvSpPr>
            <a:spLocks noGrp="1"/>
          </p:cNvSpPr>
          <p:nvPr>
            <p:ph type="title"/>
          </p:nvPr>
        </p:nvSpPr>
        <p:spPr>
          <a:xfrm>
            <a:off x="457200" y="116632"/>
            <a:ext cx="8229600" cy="1143000"/>
          </a:xfrm>
        </p:spPr>
        <p:txBody>
          <a:bodyPr>
            <a:normAutofit/>
          </a:bodyPr>
          <a:lstStyle/>
          <a:p>
            <a:r>
              <a:rPr lang="ja-JP" altLang="en-US" sz="2000" dirty="0" smtClean="0"/>
              <a:t>パケット再送手順</a:t>
            </a:r>
            <a:endParaRPr kumimoji="1" lang="ja-JP" altLang="en-US" sz="2000" dirty="0"/>
          </a:p>
        </p:txBody>
      </p:sp>
      <p:sp>
        <p:nvSpPr>
          <p:cNvPr id="24" name="テキスト ボックス 23"/>
          <p:cNvSpPr txBox="1"/>
          <p:nvPr/>
        </p:nvSpPr>
        <p:spPr>
          <a:xfrm>
            <a:off x="1043608" y="980728"/>
            <a:ext cx="3230372" cy="276999"/>
          </a:xfrm>
          <a:prstGeom prst="rect">
            <a:avLst/>
          </a:prstGeom>
          <a:noFill/>
        </p:spPr>
        <p:txBody>
          <a:bodyPr wrap="none" rtlCol="0">
            <a:spAutoFit/>
          </a:bodyPr>
          <a:lstStyle/>
          <a:p>
            <a:r>
              <a:rPr lang="ja-JP" altLang="en-US" sz="1200" b="1" dirty="0" smtClean="0"/>
              <a:t>・イベント発生時の</a:t>
            </a:r>
            <a:r>
              <a:rPr lang="en-US" altLang="ja-JP" sz="1200" b="1" dirty="0" smtClean="0"/>
              <a:t>1</a:t>
            </a:r>
            <a:r>
              <a:rPr lang="ja-JP" altLang="en-US" sz="1200" b="1" dirty="0" smtClean="0"/>
              <a:t>回分のパケットは約</a:t>
            </a:r>
            <a:r>
              <a:rPr lang="en-US" altLang="ja-JP" sz="1200" b="1" dirty="0" smtClean="0"/>
              <a:t>15msec</a:t>
            </a:r>
            <a:endParaRPr kumimoji="1" lang="ja-JP" altLang="en-US" sz="1200" b="1" dirty="0"/>
          </a:p>
        </p:txBody>
      </p:sp>
      <p:sp>
        <p:nvSpPr>
          <p:cNvPr id="23" name="テキスト ボックス 22"/>
          <p:cNvSpPr txBox="1"/>
          <p:nvPr/>
        </p:nvSpPr>
        <p:spPr>
          <a:xfrm>
            <a:off x="1043608" y="1268760"/>
            <a:ext cx="8050602" cy="276999"/>
          </a:xfrm>
          <a:prstGeom prst="rect">
            <a:avLst/>
          </a:prstGeom>
          <a:noFill/>
        </p:spPr>
        <p:txBody>
          <a:bodyPr wrap="none" rtlCol="0">
            <a:spAutoFit/>
          </a:bodyPr>
          <a:lstStyle/>
          <a:p>
            <a:r>
              <a:rPr lang="ja-JP" altLang="en-US" sz="1200" b="1" dirty="0" smtClean="0"/>
              <a:t>・再送リトライは合計</a:t>
            </a:r>
            <a:r>
              <a:rPr lang="en-US" altLang="ja-JP" sz="1200" b="1" dirty="0" smtClean="0"/>
              <a:t>7</a:t>
            </a:r>
            <a:r>
              <a:rPr lang="ja-JP" altLang="en-US" sz="1200" b="1" dirty="0" smtClean="0"/>
              <a:t>回繰り返し、これでも親機から応答がない場合は、</a:t>
            </a:r>
            <a:r>
              <a:rPr lang="en-US" altLang="ja-JP" sz="1200" b="1" dirty="0" smtClean="0"/>
              <a:t>2</a:t>
            </a:r>
            <a:r>
              <a:rPr lang="ja-JP" altLang="en-US" sz="1200" b="1" dirty="0" smtClean="0"/>
              <a:t>秒間の休止後さらに再送リトライを繰り返します。</a:t>
            </a:r>
            <a:endParaRPr kumimoji="1" lang="ja-JP" altLang="en-US" sz="1200" b="1" dirty="0"/>
          </a:p>
        </p:txBody>
      </p:sp>
      <p:grpSp>
        <p:nvGrpSpPr>
          <p:cNvPr id="202" name="グループ化 201"/>
          <p:cNvGrpSpPr/>
          <p:nvPr/>
        </p:nvGrpSpPr>
        <p:grpSpPr>
          <a:xfrm>
            <a:off x="1403648" y="3429000"/>
            <a:ext cx="6264696" cy="498681"/>
            <a:chOff x="1331640" y="2633552"/>
            <a:chExt cx="8204748" cy="653112"/>
          </a:xfrm>
        </p:grpSpPr>
        <p:sp>
          <p:nvSpPr>
            <p:cNvPr id="60" name="正方形/長方形 59"/>
            <p:cNvSpPr/>
            <p:nvPr/>
          </p:nvSpPr>
          <p:spPr>
            <a:xfrm>
              <a:off x="1331640"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4" name="正方形/長方形 103"/>
            <p:cNvSpPr/>
            <p:nvPr/>
          </p:nvSpPr>
          <p:spPr>
            <a:xfrm>
              <a:off x="1479820"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6" name="正方形/長方形 105"/>
            <p:cNvSpPr/>
            <p:nvPr/>
          </p:nvSpPr>
          <p:spPr>
            <a:xfrm>
              <a:off x="1624712"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8" name="正方形/長方形 107"/>
            <p:cNvSpPr/>
            <p:nvPr/>
          </p:nvSpPr>
          <p:spPr>
            <a:xfrm>
              <a:off x="1772892"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0" name="正方形/長方形 109"/>
            <p:cNvSpPr/>
            <p:nvPr/>
          </p:nvSpPr>
          <p:spPr>
            <a:xfrm>
              <a:off x="1925292"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2" name="正方形/長方形 111"/>
            <p:cNvSpPr/>
            <p:nvPr/>
          </p:nvSpPr>
          <p:spPr>
            <a:xfrm>
              <a:off x="2073472"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4" name="正方形/長方形 113"/>
            <p:cNvSpPr/>
            <p:nvPr/>
          </p:nvSpPr>
          <p:spPr>
            <a:xfrm>
              <a:off x="2218364"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8" name="正方形/長方形 117"/>
            <p:cNvSpPr/>
            <p:nvPr/>
          </p:nvSpPr>
          <p:spPr>
            <a:xfrm>
              <a:off x="2534024"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0" name="正方形/長方形 119"/>
            <p:cNvSpPr/>
            <p:nvPr/>
          </p:nvSpPr>
          <p:spPr>
            <a:xfrm>
              <a:off x="2682204"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2" name="正方形/長方形 121"/>
            <p:cNvSpPr/>
            <p:nvPr/>
          </p:nvSpPr>
          <p:spPr>
            <a:xfrm>
              <a:off x="2827096" y="2635240"/>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4" name="正方形/長方形 123"/>
            <p:cNvSpPr/>
            <p:nvPr/>
          </p:nvSpPr>
          <p:spPr>
            <a:xfrm>
              <a:off x="2975276" y="2635240"/>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6" name="正方形/長方形 125"/>
            <p:cNvSpPr/>
            <p:nvPr/>
          </p:nvSpPr>
          <p:spPr>
            <a:xfrm>
              <a:off x="3127676"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8" name="正方形/長方形 127"/>
            <p:cNvSpPr/>
            <p:nvPr/>
          </p:nvSpPr>
          <p:spPr>
            <a:xfrm>
              <a:off x="3275856"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0" name="正方形/長方形 129"/>
            <p:cNvSpPr/>
            <p:nvPr/>
          </p:nvSpPr>
          <p:spPr>
            <a:xfrm>
              <a:off x="3420748"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2" name="正方形/長方形 131"/>
            <p:cNvSpPr/>
            <p:nvPr/>
          </p:nvSpPr>
          <p:spPr>
            <a:xfrm>
              <a:off x="3707904"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4" name="正方形/長方形 133"/>
            <p:cNvSpPr/>
            <p:nvPr/>
          </p:nvSpPr>
          <p:spPr>
            <a:xfrm>
              <a:off x="3856084"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6" name="正方形/長方形 135"/>
            <p:cNvSpPr/>
            <p:nvPr/>
          </p:nvSpPr>
          <p:spPr>
            <a:xfrm>
              <a:off x="4000976"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8" name="正方形/長方形 137"/>
            <p:cNvSpPr/>
            <p:nvPr/>
          </p:nvSpPr>
          <p:spPr>
            <a:xfrm>
              <a:off x="4149156"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0" name="正方形/長方形 139"/>
            <p:cNvSpPr/>
            <p:nvPr/>
          </p:nvSpPr>
          <p:spPr>
            <a:xfrm>
              <a:off x="4301556"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2" name="正方形/長方形 141"/>
            <p:cNvSpPr/>
            <p:nvPr/>
          </p:nvSpPr>
          <p:spPr>
            <a:xfrm>
              <a:off x="4449736"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4" name="正方形/長方形 143"/>
            <p:cNvSpPr/>
            <p:nvPr/>
          </p:nvSpPr>
          <p:spPr>
            <a:xfrm>
              <a:off x="4594628"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6" name="正方形/長方形 145"/>
            <p:cNvSpPr/>
            <p:nvPr/>
          </p:nvSpPr>
          <p:spPr>
            <a:xfrm>
              <a:off x="4910288"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8" name="正方形/長方形 147"/>
            <p:cNvSpPr/>
            <p:nvPr/>
          </p:nvSpPr>
          <p:spPr>
            <a:xfrm>
              <a:off x="5058468"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0" name="正方形/長方形 149"/>
            <p:cNvSpPr/>
            <p:nvPr/>
          </p:nvSpPr>
          <p:spPr>
            <a:xfrm>
              <a:off x="5203360" y="2635240"/>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2" name="正方形/長方形 151"/>
            <p:cNvSpPr/>
            <p:nvPr/>
          </p:nvSpPr>
          <p:spPr>
            <a:xfrm>
              <a:off x="5351540" y="2635240"/>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4" name="正方形/長方形 153"/>
            <p:cNvSpPr/>
            <p:nvPr/>
          </p:nvSpPr>
          <p:spPr>
            <a:xfrm>
              <a:off x="5503940"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6" name="正方形/長方形 155"/>
            <p:cNvSpPr/>
            <p:nvPr/>
          </p:nvSpPr>
          <p:spPr>
            <a:xfrm>
              <a:off x="5652120"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8" name="正方形/長方形 157"/>
            <p:cNvSpPr/>
            <p:nvPr/>
          </p:nvSpPr>
          <p:spPr>
            <a:xfrm>
              <a:off x="5797012" y="263859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0" name="正方形/長方形 159"/>
            <p:cNvSpPr/>
            <p:nvPr/>
          </p:nvSpPr>
          <p:spPr>
            <a:xfrm>
              <a:off x="6129384"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2" name="正方形/長方形 161"/>
            <p:cNvSpPr/>
            <p:nvPr/>
          </p:nvSpPr>
          <p:spPr>
            <a:xfrm>
              <a:off x="6277564"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4" name="正方形/長方形 163"/>
            <p:cNvSpPr/>
            <p:nvPr/>
          </p:nvSpPr>
          <p:spPr>
            <a:xfrm>
              <a:off x="6422456" y="2633560"/>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6" name="正方形/長方形 165"/>
            <p:cNvSpPr/>
            <p:nvPr/>
          </p:nvSpPr>
          <p:spPr>
            <a:xfrm>
              <a:off x="6570636" y="2633560"/>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8" name="正方形/長方形 167"/>
            <p:cNvSpPr/>
            <p:nvPr/>
          </p:nvSpPr>
          <p:spPr>
            <a:xfrm>
              <a:off x="6723036"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0" name="正方形/長方形 169"/>
            <p:cNvSpPr/>
            <p:nvPr/>
          </p:nvSpPr>
          <p:spPr>
            <a:xfrm>
              <a:off x="6871216"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2" name="正方形/長方形 171"/>
            <p:cNvSpPr/>
            <p:nvPr/>
          </p:nvSpPr>
          <p:spPr>
            <a:xfrm>
              <a:off x="7016108"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4" name="正方形/長方形 173"/>
            <p:cNvSpPr/>
            <p:nvPr/>
          </p:nvSpPr>
          <p:spPr>
            <a:xfrm>
              <a:off x="7303264"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6" name="正方形/長方形 175"/>
            <p:cNvSpPr/>
            <p:nvPr/>
          </p:nvSpPr>
          <p:spPr>
            <a:xfrm>
              <a:off x="7451444"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8" name="正方形/長方形 177"/>
            <p:cNvSpPr/>
            <p:nvPr/>
          </p:nvSpPr>
          <p:spPr>
            <a:xfrm>
              <a:off x="7596336"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0" name="正方形/長方形 179"/>
            <p:cNvSpPr/>
            <p:nvPr/>
          </p:nvSpPr>
          <p:spPr>
            <a:xfrm>
              <a:off x="7744516"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2" name="正方形/長方形 181"/>
            <p:cNvSpPr/>
            <p:nvPr/>
          </p:nvSpPr>
          <p:spPr>
            <a:xfrm>
              <a:off x="7896916" y="263355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4" name="正方形/長方形 183"/>
            <p:cNvSpPr/>
            <p:nvPr/>
          </p:nvSpPr>
          <p:spPr>
            <a:xfrm>
              <a:off x="8045096" y="263355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6" name="正方形/長方形 185"/>
            <p:cNvSpPr/>
            <p:nvPr/>
          </p:nvSpPr>
          <p:spPr>
            <a:xfrm>
              <a:off x="8189988"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8" name="正方形/長方形 187"/>
            <p:cNvSpPr/>
            <p:nvPr/>
          </p:nvSpPr>
          <p:spPr>
            <a:xfrm>
              <a:off x="8505648"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0" name="正方形/長方形 189"/>
            <p:cNvSpPr/>
            <p:nvPr/>
          </p:nvSpPr>
          <p:spPr>
            <a:xfrm>
              <a:off x="8653828"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2" name="正方形/長方形 191"/>
            <p:cNvSpPr/>
            <p:nvPr/>
          </p:nvSpPr>
          <p:spPr>
            <a:xfrm>
              <a:off x="8798720" y="2633560"/>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4" name="正方形/長方形 193"/>
            <p:cNvSpPr/>
            <p:nvPr/>
          </p:nvSpPr>
          <p:spPr>
            <a:xfrm>
              <a:off x="8946900" y="2633560"/>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6" name="正方形/長方形 195"/>
            <p:cNvSpPr/>
            <p:nvPr/>
          </p:nvSpPr>
          <p:spPr>
            <a:xfrm>
              <a:off x="9099300"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8" name="正方形/長方形 197"/>
            <p:cNvSpPr/>
            <p:nvPr/>
          </p:nvSpPr>
          <p:spPr>
            <a:xfrm>
              <a:off x="9247480" y="263523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0" name="正方形/長方形 199"/>
            <p:cNvSpPr/>
            <p:nvPr/>
          </p:nvSpPr>
          <p:spPr>
            <a:xfrm>
              <a:off x="9392372" y="2636912"/>
              <a:ext cx="144016" cy="648072"/>
            </a:xfrm>
            <a:prstGeom prst="rect">
              <a:avLst/>
            </a:prstGeom>
            <a:solidFill>
              <a:srgbClr val="FFC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 name="角丸四角形 72"/>
          <p:cNvSpPr/>
          <p:nvPr/>
        </p:nvSpPr>
        <p:spPr>
          <a:xfrm>
            <a:off x="611560" y="2204864"/>
            <a:ext cx="7488832" cy="4464496"/>
          </a:xfrm>
          <a:prstGeom prst="roundRect">
            <a:avLst/>
          </a:prstGeom>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タイトル 1"/>
          <p:cNvSpPr>
            <a:spLocks noGrp="1"/>
          </p:cNvSpPr>
          <p:nvPr>
            <p:ph type="title"/>
          </p:nvPr>
        </p:nvSpPr>
        <p:spPr>
          <a:xfrm>
            <a:off x="457200" y="116632"/>
            <a:ext cx="8229600" cy="1143000"/>
          </a:xfrm>
        </p:spPr>
        <p:txBody>
          <a:bodyPr>
            <a:normAutofit/>
          </a:bodyPr>
          <a:lstStyle/>
          <a:p>
            <a:r>
              <a:rPr lang="ja-JP" altLang="en-US" sz="2000" dirty="0" smtClean="0"/>
              <a:t>キャリアセンス検知時</a:t>
            </a:r>
            <a:endParaRPr kumimoji="1" lang="ja-JP" altLang="en-US" sz="2000" dirty="0"/>
          </a:p>
        </p:txBody>
      </p:sp>
      <p:cxnSp>
        <p:nvCxnSpPr>
          <p:cNvPr id="5" name="直線矢印コネクタ 4"/>
          <p:cNvCxnSpPr/>
          <p:nvPr/>
        </p:nvCxnSpPr>
        <p:spPr>
          <a:xfrm rot="5400000">
            <a:off x="718778" y="4545124"/>
            <a:ext cx="3673202" cy="794"/>
          </a:xfrm>
          <a:prstGeom prst="straightConnector1">
            <a:avLst/>
          </a:prstGeom>
          <a:ln w="31750">
            <a:tailEnd type="arrow"/>
          </a:ln>
        </p:spPr>
        <p:style>
          <a:lnRef idx="1">
            <a:schemeClr val="accent1"/>
          </a:lnRef>
          <a:fillRef idx="0">
            <a:schemeClr val="accent1"/>
          </a:fillRef>
          <a:effectRef idx="0">
            <a:schemeClr val="accent1"/>
          </a:effectRef>
          <a:fontRef idx="minor">
            <a:schemeClr val="tx1"/>
          </a:fontRef>
        </p:style>
      </p:cxnSp>
      <p:cxnSp>
        <p:nvCxnSpPr>
          <p:cNvPr id="6" name="直線矢印コネクタ 5"/>
          <p:cNvCxnSpPr/>
          <p:nvPr/>
        </p:nvCxnSpPr>
        <p:spPr>
          <a:xfrm rot="5400000">
            <a:off x="4031543" y="4689537"/>
            <a:ext cx="3673202" cy="1588"/>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sp>
        <p:nvSpPr>
          <p:cNvPr id="10" name="テキスト ボックス 9"/>
          <p:cNvSpPr txBox="1"/>
          <p:nvPr/>
        </p:nvSpPr>
        <p:spPr>
          <a:xfrm>
            <a:off x="2339752" y="2348880"/>
            <a:ext cx="492443" cy="276999"/>
          </a:xfrm>
          <a:prstGeom prst="rect">
            <a:avLst/>
          </a:prstGeom>
          <a:noFill/>
        </p:spPr>
        <p:txBody>
          <a:bodyPr wrap="none" rtlCol="0">
            <a:spAutoFit/>
          </a:bodyPr>
          <a:lstStyle/>
          <a:p>
            <a:r>
              <a:rPr lang="ja-JP" altLang="en-US" sz="1200" b="1" dirty="0" smtClean="0"/>
              <a:t>子機</a:t>
            </a:r>
            <a:endParaRPr kumimoji="1" lang="ja-JP" altLang="en-US" sz="1200" b="1" dirty="0"/>
          </a:p>
        </p:txBody>
      </p:sp>
      <p:sp>
        <p:nvSpPr>
          <p:cNvPr id="11" name="テキスト ボックス 10"/>
          <p:cNvSpPr txBox="1"/>
          <p:nvPr/>
        </p:nvSpPr>
        <p:spPr>
          <a:xfrm>
            <a:off x="5652120" y="2348880"/>
            <a:ext cx="492443" cy="276999"/>
          </a:xfrm>
          <a:prstGeom prst="rect">
            <a:avLst/>
          </a:prstGeom>
          <a:noFill/>
        </p:spPr>
        <p:txBody>
          <a:bodyPr wrap="none" rtlCol="0">
            <a:spAutoFit/>
          </a:bodyPr>
          <a:lstStyle/>
          <a:p>
            <a:r>
              <a:rPr kumimoji="1" lang="ja-JP" altLang="en-US" sz="1200" b="1" dirty="0" smtClean="0"/>
              <a:t>親機</a:t>
            </a:r>
            <a:endParaRPr kumimoji="1" lang="ja-JP" altLang="en-US" sz="1200" b="1" dirty="0"/>
          </a:p>
        </p:txBody>
      </p:sp>
      <p:cxnSp>
        <p:nvCxnSpPr>
          <p:cNvPr id="14" name="直線矢印コネクタ 13"/>
          <p:cNvCxnSpPr>
            <a:stCxn id="30" idx="3"/>
          </p:cNvCxnSpPr>
          <p:nvPr/>
        </p:nvCxnSpPr>
        <p:spPr>
          <a:xfrm>
            <a:off x="3419872" y="2950205"/>
            <a:ext cx="432048" cy="46747"/>
          </a:xfrm>
          <a:prstGeom prst="straightConnector1">
            <a:avLst/>
          </a:prstGeom>
          <a:ln>
            <a:prstDash val="dash"/>
            <a:tailEnd type="arrow"/>
          </a:ln>
        </p:spPr>
        <p:style>
          <a:lnRef idx="1">
            <a:schemeClr val="accent1"/>
          </a:lnRef>
          <a:fillRef idx="0">
            <a:schemeClr val="accent1"/>
          </a:fillRef>
          <a:effectRef idx="0">
            <a:schemeClr val="accent1"/>
          </a:effectRef>
          <a:fontRef idx="minor">
            <a:schemeClr val="tx1"/>
          </a:fontRef>
        </p:style>
      </p:cxnSp>
      <p:sp>
        <p:nvSpPr>
          <p:cNvPr id="15" name="テキスト ボックス 14"/>
          <p:cNvSpPr txBox="1"/>
          <p:nvPr/>
        </p:nvSpPr>
        <p:spPr>
          <a:xfrm>
            <a:off x="3923928" y="2492896"/>
            <a:ext cx="434991" cy="276999"/>
          </a:xfrm>
          <a:prstGeom prst="rect">
            <a:avLst/>
          </a:prstGeom>
          <a:noFill/>
        </p:spPr>
        <p:txBody>
          <a:bodyPr wrap="none" rtlCol="0">
            <a:spAutoFit/>
          </a:bodyPr>
          <a:lstStyle/>
          <a:p>
            <a:r>
              <a:rPr kumimoji="1" lang="en-US" altLang="ja-JP" sz="1200" b="1" dirty="0" smtClean="0"/>
              <a:t>SYN</a:t>
            </a:r>
            <a:endParaRPr kumimoji="1" lang="ja-JP" altLang="en-US" sz="1200" b="1" dirty="0"/>
          </a:p>
        </p:txBody>
      </p:sp>
      <p:sp>
        <p:nvSpPr>
          <p:cNvPr id="21" name="テキスト ボックス 20"/>
          <p:cNvSpPr txBox="1"/>
          <p:nvPr/>
        </p:nvSpPr>
        <p:spPr>
          <a:xfrm>
            <a:off x="1619672" y="2636912"/>
            <a:ext cx="837345" cy="276999"/>
          </a:xfrm>
          <a:prstGeom prst="rect">
            <a:avLst/>
          </a:prstGeom>
          <a:noFill/>
        </p:spPr>
        <p:txBody>
          <a:bodyPr wrap="none" rtlCol="0">
            <a:spAutoFit/>
          </a:bodyPr>
          <a:lstStyle/>
          <a:p>
            <a:r>
              <a:rPr kumimoji="1" lang="en-US" altLang="ja-JP" sz="1200" b="1" dirty="0" smtClean="0"/>
              <a:t>SYN_SENT</a:t>
            </a:r>
            <a:endParaRPr kumimoji="1" lang="ja-JP" altLang="en-US" sz="1200" b="1" dirty="0"/>
          </a:p>
        </p:txBody>
      </p:sp>
      <p:sp>
        <p:nvSpPr>
          <p:cNvPr id="22" name="テキスト ボックス 21"/>
          <p:cNvSpPr txBox="1"/>
          <p:nvPr/>
        </p:nvSpPr>
        <p:spPr>
          <a:xfrm>
            <a:off x="6084168" y="2564904"/>
            <a:ext cx="616002" cy="276999"/>
          </a:xfrm>
          <a:prstGeom prst="rect">
            <a:avLst/>
          </a:prstGeom>
          <a:noFill/>
        </p:spPr>
        <p:txBody>
          <a:bodyPr wrap="none" rtlCol="0">
            <a:spAutoFit/>
          </a:bodyPr>
          <a:lstStyle/>
          <a:p>
            <a:r>
              <a:rPr kumimoji="1" lang="en-US" altLang="ja-JP" sz="1200" b="1" dirty="0" smtClean="0"/>
              <a:t>LISTEN</a:t>
            </a:r>
            <a:endParaRPr kumimoji="1" lang="ja-JP" altLang="en-US" sz="1200" b="1" dirty="0"/>
          </a:p>
        </p:txBody>
      </p:sp>
      <p:cxnSp>
        <p:nvCxnSpPr>
          <p:cNvPr id="31" name="直線矢印コネクタ 30"/>
          <p:cNvCxnSpPr/>
          <p:nvPr/>
        </p:nvCxnSpPr>
        <p:spPr>
          <a:xfrm rot="5400000">
            <a:off x="1439652" y="3681028"/>
            <a:ext cx="1368152" cy="158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直線矢印コネクタ 18"/>
          <p:cNvCxnSpPr/>
          <p:nvPr/>
        </p:nvCxnSpPr>
        <p:spPr>
          <a:xfrm rot="5400000">
            <a:off x="5580906" y="3644230"/>
            <a:ext cx="1583382" cy="794"/>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4" name="テキスト ボックス 23"/>
          <p:cNvSpPr txBox="1"/>
          <p:nvPr/>
        </p:nvSpPr>
        <p:spPr>
          <a:xfrm>
            <a:off x="1259632" y="980728"/>
            <a:ext cx="7201267" cy="461665"/>
          </a:xfrm>
          <a:prstGeom prst="rect">
            <a:avLst/>
          </a:prstGeom>
          <a:noFill/>
        </p:spPr>
        <p:txBody>
          <a:bodyPr wrap="none" rtlCol="0">
            <a:spAutoFit/>
          </a:bodyPr>
          <a:lstStyle/>
          <a:p>
            <a:r>
              <a:rPr lang="ja-JP" altLang="en-US" sz="1200" b="1" dirty="0" smtClean="0"/>
              <a:t>・イベント発生時、キャリアセンスを検知した場合、</a:t>
            </a:r>
            <a:r>
              <a:rPr lang="en-US" altLang="ja-JP" sz="1200" b="1" dirty="0" smtClean="0"/>
              <a:t>SYN</a:t>
            </a:r>
            <a:r>
              <a:rPr lang="ja-JP" altLang="en-US" sz="1200" b="1" dirty="0" smtClean="0"/>
              <a:t>送信せず、</a:t>
            </a:r>
            <a:r>
              <a:rPr lang="en-US" altLang="ja-JP" sz="1200" b="1" dirty="0" smtClean="0"/>
              <a:t>200msec</a:t>
            </a:r>
            <a:r>
              <a:rPr lang="ja-JP" altLang="en-US" sz="1200" b="1" dirty="0" smtClean="0"/>
              <a:t>後改めてキャリアセンス確認を行い</a:t>
            </a:r>
            <a:endParaRPr lang="en-US" altLang="ja-JP" sz="1200" b="1" dirty="0" smtClean="0"/>
          </a:p>
          <a:p>
            <a:r>
              <a:rPr kumimoji="1" lang="ja-JP" altLang="en-US" sz="1200" b="1" dirty="0" smtClean="0"/>
              <a:t>　キャリアセンスなしの場合は、</a:t>
            </a:r>
            <a:r>
              <a:rPr kumimoji="1" lang="en-US" altLang="ja-JP" sz="1200" b="1" dirty="0" smtClean="0"/>
              <a:t>SYN</a:t>
            </a:r>
            <a:r>
              <a:rPr kumimoji="1" lang="ja-JP" altLang="en-US" sz="1200" b="1" dirty="0" smtClean="0"/>
              <a:t>を送信します。</a:t>
            </a:r>
            <a:endParaRPr kumimoji="1" lang="ja-JP" altLang="en-US" sz="1200" b="1" dirty="0"/>
          </a:p>
        </p:txBody>
      </p:sp>
      <p:sp>
        <p:nvSpPr>
          <p:cNvPr id="23" name="テキスト ボックス 22"/>
          <p:cNvSpPr txBox="1"/>
          <p:nvPr/>
        </p:nvSpPr>
        <p:spPr>
          <a:xfrm>
            <a:off x="1259632" y="1484784"/>
            <a:ext cx="7502375" cy="646331"/>
          </a:xfrm>
          <a:prstGeom prst="rect">
            <a:avLst/>
          </a:prstGeom>
          <a:noFill/>
        </p:spPr>
        <p:txBody>
          <a:bodyPr wrap="none" rtlCol="0">
            <a:spAutoFit/>
          </a:bodyPr>
          <a:lstStyle/>
          <a:p>
            <a:r>
              <a:rPr lang="ja-JP" altLang="en-US" sz="1200" b="1" dirty="0" smtClean="0"/>
              <a:t>・（例外）第</a:t>
            </a:r>
            <a:r>
              <a:rPr lang="en-US" altLang="ja-JP" sz="1200" b="1" dirty="0" smtClean="0"/>
              <a:t>1</a:t>
            </a:r>
            <a:r>
              <a:rPr lang="ja-JP" altLang="en-US" sz="1200" b="1" dirty="0" smtClean="0"/>
              <a:t>区でのパケットの再送信は最大</a:t>
            </a:r>
            <a:r>
              <a:rPr lang="en-US" altLang="ja-JP" sz="1200" b="1" dirty="0" smtClean="0"/>
              <a:t>7</a:t>
            </a:r>
            <a:r>
              <a:rPr lang="ja-JP" altLang="en-US" sz="1200" b="1" dirty="0" smtClean="0"/>
              <a:t>回実施し、それぞれの送信前にキャリアセンスチェックを実施します。</a:t>
            </a:r>
            <a:endParaRPr lang="en-US" altLang="ja-JP" sz="1200" b="1" dirty="0" smtClean="0"/>
          </a:p>
          <a:p>
            <a:r>
              <a:rPr kumimoji="1" lang="ja-JP" altLang="en-US" sz="1200" b="1" dirty="0" smtClean="0"/>
              <a:t>　もし第</a:t>
            </a:r>
            <a:r>
              <a:rPr kumimoji="1" lang="en-US" altLang="ja-JP" sz="1200" b="1" dirty="0" smtClean="0"/>
              <a:t>1</a:t>
            </a:r>
            <a:r>
              <a:rPr lang="ja-JP" altLang="en-US" sz="1200" b="1" dirty="0" smtClean="0"/>
              <a:t>区のパケット再送信時すべてでキャリアセンス検知が発生した場合は最後の</a:t>
            </a:r>
            <a:r>
              <a:rPr lang="en-US" altLang="ja-JP" sz="1200" b="1" dirty="0" smtClean="0"/>
              <a:t>7</a:t>
            </a:r>
            <a:r>
              <a:rPr lang="ja-JP" altLang="en-US" sz="1200" b="1" dirty="0" smtClean="0"/>
              <a:t>回目のみ強制的に</a:t>
            </a:r>
            <a:endParaRPr lang="en-US" altLang="ja-JP" sz="1200" b="1" dirty="0" smtClean="0"/>
          </a:p>
          <a:p>
            <a:r>
              <a:rPr kumimoji="1" lang="ja-JP" altLang="en-US" sz="1200" b="1" dirty="0" smtClean="0"/>
              <a:t>　パケットを送信します。</a:t>
            </a:r>
            <a:endParaRPr kumimoji="1" lang="ja-JP" altLang="en-US" sz="1200" b="1" dirty="0"/>
          </a:p>
        </p:txBody>
      </p:sp>
      <p:sp>
        <p:nvSpPr>
          <p:cNvPr id="26" name="円/楕円 25"/>
          <p:cNvSpPr/>
          <p:nvPr/>
        </p:nvSpPr>
        <p:spPr>
          <a:xfrm>
            <a:off x="2627784" y="2708920"/>
            <a:ext cx="792088" cy="360040"/>
          </a:xfrm>
          <a:prstGeom prst="ellipse">
            <a:avLst/>
          </a:prstGeom>
          <a:solidFill>
            <a:srgbClr val="FFFF00"/>
          </a:solidFill>
          <a:ln w="571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0" name="テキスト ボックス 29"/>
          <p:cNvSpPr txBox="1"/>
          <p:nvPr/>
        </p:nvSpPr>
        <p:spPr>
          <a:xfrm>
            <a:off x="2605225" y="2780928"/>
            <a:ext cx="814647" cy="338554"/>
          </a:xfrm>
          <a:prstGeom prst="rect">
            <a:avLst/>
          </a:prstGeom>
          <a:noFill/>
        </p:spPr>
        <p:txBody>
          <a:bodyPr wrap="none" rtlCol="0">
            <a:spAutoFit/>
          </a:bodyPr>
          <a:lstStyle/>
          <a:p>
            <a:r>
              <a:rPr kumimoji="1" lang="ja-JP" altLang="en-US" sz="800" b="1" dirty="0" smtClean="0"/>
              <a:t>キャリアセンス</a:t>
            </a:r>
            <a:endParaRPr kumimoji="1" lang="en-US" altLang="ja-JP" sz="800" b="1" dirty="0" smtClean="0"/>
          </a:p>
          <a:p>
            <a:r>
              <a:rPr lang="ja-JP" altLang="en-US" sz="800" b="1" dirty="0" smtClean="0"/>
              <a:t>　　　　</a:t>
            </a:r>
            <a:r>
              <a:rPr lang="en-US" altLang="ja-JP" sz="800" b="1" dirty="0" smtClean="0"/>
              <a:t>NG</a:t>
            </a:r>
            <a:endParaRPr kumimoji="1" lang="ja-JP" altLang="en-US" sz="800" b="1" dirty="0"/>
          </a:p>
        </p:txBody>
      </p:sp>
      <p:cxnSp>
        <p:nvCxnSpPr>
          <p:cNvPr id="34" name="直線矢印コネクタ 33"/>
          <p:cNvCxnSpPr>
            <a:stCxn id="39" idx="3"/>
          </p:cNvCxnSpPr>
          <p:nvPr/>
        </p:nvCxnSpPr>
        <p:spPr>
          <a:xfrm>
            <a:off x="3419872" y="3475747"/>
            <a:ext cx="432048" cy="46747"/>
          </a:xfrm>
          <a:prstGeom prst="straightConnector1">
            <a:avLst/>
          </a:prstGeom>
          <a:ln>
            <a:prstDash val="dash"/>
            <a:tailEnd type="arrow"/>
          </a:ln>
        </p:spPr>
        <p:style>
          <a:lnRef idx="1">
            <a:schemeClr val="accent1"/>
          </a:lnRef>
          <a:fillRef idx="0">
            <a:schemeClr val="accent1"/>
          </a:fillRef>
          <a:effectRef idx="0">
            <a:schemeClr val="accent1"/>
          </a:effectRef>
          <a:fontRef idx="minor">
            <a:schemeClr val="tx1"/>
          </a:fontRef>
        </p:style>
      </p:cxnSp>
      <p:sp>
        <p:nvSpPr>
          <p:cNvPr id="37" name="円/楕円 36"/>
          <p:cNvSpPr/>
          <p:nvPr/>
        </p:nvSpPr>
        <p:spPr>
          <a:xfrm>
            <a:off x="2627784" y="3234462"/>
            <a:ext cx="792088" cy="360040"/>
          </a:xfrm>
          <a:prstGeom prst="ellipse">
            <a:avLst/>
          </a:prstGeom>
          <a:solidFill>
            <a:srgbClr val="FFFF00"/>
          </a:solidFill>
          <a:ln w="571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2605225" y="3306470"/>
            <a:ext cx="814647" cy="338554"/>
          </a:xfrm>
          <a:prstGeom prst="rect">
            <a:avLst/>
          </a:prstGeom>
          <a:noFill/>
        </p:spPr>
        <p:txBody>
          <a:bodyPr wrap="none" rtlCol="0">
            <a:spAutoFit/>
          </a:bodyPr>
          <a:lstStyle/>
          <a:p>
            <a:r>
              <a:rPr kumimoji="1" lang="ja-JP" altLang="en-US" sz="800" b="1" dirty="0" smtClean="0"/>
              <a:t>キャリアセンス</a:t>
            </a:r>
            <a:endParaRPr kumimoji="1" lang="en-US" altLang="ja-JP" sz="800" b="1" dirty="0" smtClean="0"/>
          </a:p>
          <a:p>
            <a:r>
              <a:rPr lang="ja-JP" altLang="en-US" sz="800" b="1" dirty="0" smtClean="0"/>
              <a:t>　　　　</a:t>
            </a:r>
            <a:r>
              <a:rPr lang="en-US" altLang="ja-JP" sz="800" b="1" dirty="0" smtClean="0"/>
              <a:t>NG</a:t>
            </a:r>
            <a:endParaRPr kumimoji="1" lang="ja-JP" altLang="en-US" sz="800" b="1" dirty="0"/>
          </a:p>
        </p:txBody>
      </p:sp>
      <p:cxnSp>
        <p:nvCxnSpPr>
          <p:cNvPr id="40" name="直線矢印コネクタ 39"/>
          <p:cNvCxnSpPr>
            <a:stCxn id="45" idx="3"/>
          </p:cNvCxnSpPr>
          <p:nvPr/>
        </p:nvCxnSpPr>
        <p:spPr>
          <a:xfrm>
            <a:off x="3419872" y="3979803"/>
            <a:ext cx="432048" cy="46747"/>
          </a:xfrm>
          <a:prstGeom prst="straightConnector1">
            <a:avLst/>
          </a:prstGeom>
          <a:ln>
            <a:prstDash val="dash"/>
            <a:tailEnd type="arrow"/>
          </a:ln>
        </p:spPr>
        <p:style>
          <a:lnRef idx="1">
            <a:schemeClr val="accent1"/>
          </a:lnRef>
          <a:fillRef idx="0">
            <a:schemeClr val="accent1"/>
          </a:fillRef>
          <a:effectRef idx="0">
            <a:schemeClr val="accent1"/>
          </a:effectRef>
          <a:fontRef idx="minor">
            <a:schemeClr val="tx1"/>
          </a:fontRef>
        </p:style>
      </p:cxnSp>
      <p:sp>
        <p:nvSpPr>
          <p:cNvPr id="44" name="円/楕円 43"/>
          <p:cNvSpPr/>
          <p:nvPr/>
        </p:nvSpPr>
        <p:spPr>
          <a:xfrm>
            <a:off x="2627784" y="3738518"/>
            <a:ext cx="792088" cy="360040"/>
          </a:xfrm>
          <a:prstGeom prst="ellipse">
            <a:avLst/>
          </a:prstGeom>
          <a:solidFill>
            <a:srgbClr val="FFFF00"/>
          </a:solidFill>
          <a:ln w="571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5" name="テキスト ボックス 44"/>
          <p:cNvSpPr txBox="1"/>
          <p:nvPr/>
        </p:nvSpPr>
        <p:spPr>
          <a:xfrm>
            <a:off x="2605225" y="3810526"/>
            <a:ext cx="814647" cy="338554"/>
          </a:xfrm>
          <a:prstGeom prst="rect">
            <a:avLst/>
          </a:prstGeom>
          <a:noFill/>
        </p:spPr>
        <p:txBody>
          <a:bodyPr wrap="none" rtlCol="0">
            <a:spAutoFit/>
          </a:bodyPr>
          <a:lstStyle/>
          <a:p>
            <a:r>
              <a:rPr kumimoji="1" lang="ja-JP" altLang="en-US" sz="800" b="1" dirty="0" smtClean="0"/>
              <a:t>キャリアセンス</a:t>
            </a:r>
            <a:endParaRPr kumimoji="1" lang="en-US" altLang="ja-JP" sz="800" b="1" dirty="0" smtClean="0"/>
          </a:p>
          <a:p>
            <a:r>
              <a:rPr lang="ja-JP" altLang="en-US" sz="800" b="1" dirty="0" smtClean="0"/>
              <a:t>　　　　</a:t>
            </a:r>
            <a:r>
              <a:rPr lang="en-US" altLang="ja-JP" sz="800" b="1" dirty="0" smtClean="0"/>
              <a:t>NG</a:t>
            </a:r>
            <a:endParaRPr kumimoji="1" lang="ja-JP" altLang="en-US" sz="800" b="1" dirty="0"/>
          </a:p>
        </p:txBody>
      </p:sp>
      <p:cxnSp>
        <p:nvCxnSpPr>
          <p:cNvPr id="46" name="直線矢印コネクタ 45"/>
          <p:cNvCxnSpPr>
            <a:stCxn id="49" idx="3"/>
          </p:cNvCxnSpPr>
          <p:nvPr/>
        </p:nvCxnSpPr>
        <p:spPr>
          <a:xfrm>
            <a:off x="3419872" y="4505345"/>
            <a:ext cx="432048" cy="46747"/>
          </a:xfrm>
          <a:prstGeom prst="straightConnector1">
            <a:avLst/>
          </a:prstGeom>
          <a:ln>
            <a:prstDash val="dash"/>
            <a:tailEnd type="arrow"/>
          </a:ln>
        </p:spPr>
        <p:style>
          <a:lnRef idx="1">
            <a:schemeClr val="accent1"/>
          </a:lnRef>
          <a:fillRef idx="0">
            <a:schemeClr val="accent1"/>
          </a:fillRef>
          <a:effectRef idx="0">
            <a:schemeClr val="accent1"/>
          </a:effectRef>
          <a:fontRef idx="minor">
            <a:schemeClr val="tx1"/>
          </a:fontRef>
        </p:style>
      </p:cxnSp>
      <p:sp>
        <p:nvSpPr>
          <p:cNvPr id="47" name="乗算記号 46"/>
          <p:cNvSpPr/>
          <p:nvPr/>
        </p:nvSpPr>
        <p:spPr>
          <a:xfrm>
            <a:off x="3923928" y="4386590"/>
            <a:ext cx="432048" cy="432048"/>
          </a:xfrm>
          <a:prstGeom prst="mathMultiply">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8" name="円/楕円 47"/>
          <p:cNvSpPr/>
          <p:nvPr/>
        </p:nvSpPr>
        <p:spPr>
          <a:xfrm>
            <a:off x="2627784" y="4264060"/>
            <a:ext cx="792088" cy="360040"/>
          </a:xfrm>
          <a:prstGeom prst="ellipse">
            <a:avLst/>
          </a:prstGeom>
          <a:solidFill>
            <a:srgbClr val="FFFF00"/>
          </a:solidFill>
          <a:ln w="571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9" name="テキスト ボックス 48"/>
          <p:cNvSpPr txBox="1"/>
          <p:nvPr/>
        </p:nvSpPr>
        <p:spPr>
          <a:xfrm>
            <a:off x="2605225" y="4336068"/>
            <a:ext cx="814647" cy="338554"/>
          </a:xfrm>
          <a:prstGeom prst="rect">
            <a:avLst/>
          </a:prstGeom>
          <a:noFill/>
        </p:spPr>
        <p:txBody>
          <a:bodyPr wrap="none" rtlCol="0">
            <a:spAutoFit/>
          </a:bodyPr>
          <a:lstStyle/>
          <a:p>
            <a:r>
              <a:rPr kumimoji="1" lang="ja-JP" altLang="en-US" sz="800" b="1" dirty="0" smtClean="0"/>
              <a:t>キャリアセンス</a:t>
            </a:r>
            <a:endParaRPr kumimoji="1" lang="en-US" altLang="ja-JP" sz="800" b="1" dirty="0" smtClean="0"/>
          </a:p>
          <a:p>
            <a:r>
              <a:rPr lang="ja-JP" altLang="en-US" sz="800" b="1" dirty="0" smtClean="0"/>
              <a:t>　　　　</a:t>
            </a:r>
            <a:r>
              <a:rPr lang="en-US" altLang="ja-JP" sz="800" b="1" dirty="0" smtClean="0"/>
              <a:t>NG</a:t>
            </a:r>
            <a:endParaRPr kumimoji="1" lang="ja-JP" altLang="en-US" sz="800" b="1" dirty="0"/>
          </a:p>
        </p:txBody>
      </p:sp>
      <p:sp>
        <p:nvSpPr>
          <p:cNvPr id="50" name="乗算記号 49"/>
          <p:cNvSpPr/>
          <p:nvPr/>
        </p:nvSpPr>
        <p:spPr>
          <a:xfrm>
            <a:off x="3923928" y="3810526"/>
            <a:ext cx="432048" cy="432048"/>
          </a:xfrm>
          <a:prstGeom prst="mathMultiply">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1" name="乗算記号 50"/>
          <p:cNvSpPr/>
          <p:nvPr/>
        </p:nvSpPr>
        <p:spPr>
          <a:xfrm>
            <a:off x="3923928" y="3306470"/>
            <a:ext cx="432048" cy="432048"/>
          </a:xfrm>
          <a:prstGeom prst="mathMultiply">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2" name="乗算記号 51"/>
          <p:cNvSpPr/>
          <p:nvPr/>
        </p:nvSpPr>
        <p:spPr>
          <a:xfrm>
            <a:off x="3923928" y="2780928"/>
            <a:ext cx="432048" cy="432048"/>
          </a:xfrm>
          <a:prstGeom prst="mathMultiply">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53" name="直線矢印コネクタ 52"/>
          <p:cNvCxnSpPr>
            <a:stCxn id="55" idx="3"/>
          </p:cNvCxnSpPr>
          <p:nvPr/>
        </p:nvCxnSpPr>
        <p:spPr>
          <a:xfrm>
            <a:off x="3442431" y="5059923"/>
            <a:ext cx="432048" cy="46747"/>
          </a:xfrm>
          <a:prstGeom prst="straightConnector1">
            <a:avLst/>
          </a:prstGeom>
          <a:ln>
            <a:prstDash val="dash"/>
            <a:tailEnd type="arrow"/>
          </a:ln>
        </p:spPr>
        <p:style>
          <a:lnRef idx="1">
            <a:schemeClr val="accent1"/>
          </a:lnRef>
          <a:fillRef idx="0">
            <a:schemeClr val="accent1"/>
          </a:fillRef>
          <a:effectRef idx="0">
            <a:schemeClr val="accent1"/>
          </a:effectRef>
          <a:fontRef idx="minor">
            <a:schemeClr val="tx1"/>
          </a:fontRef>
        </p:style>
      </p:cxnSp>
      <p:sp>
        <p:nvSpPr>
          <p:cNvPr id="54" name="円/楕円 53"/>
          <p:cNvSpPr/>
          <p:nvPr/>
        </p:nvSpPr>
        <p:spPr>
          <a:xfrm>
            <a:off x="2650343" y="4818638"/>
            <a:ext cx="792088" cy="360040"/>
          </a:xfrm>
          <a:prstGeom prst="ellipse">
            <a:avLst/>
          </a:prstGeom>
          <a:solidFill>
            <a:srgbClr val="FFFF00"/>
          </a:solidFill>
          <a:ln w="571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5" name="テキスト ボックス 54"/>
          <p:cNvSpPr txBox="1"/>
          <p:nvPr/>
        </p:nvSpPr>
        <p:spPr>
          <a:xfrm>
            <a:off x="2627784" y="4890646"/>
            <a:ext cx="814647" cy="338554"/>
          </a:xfrm>
          <a:prstGeom prst="rect">
            <a:avLst/>
          </a:prstGeom>
          <a:noFill/>
        </p:spPr>
        <p:txBody>
          <a:bodyPr wrap="none" rtlCol="0">
            <a:spAutoFit/>
          </a:bodyPr>
          <a:lstStyle/>
          <a:p>
            <a:r>
              <a:rPr kumimoji="1" lang="ja-JP" altLang="en-US" sz="800" b="1" dirty="0" smtClean="0"/>
              <a:t>キャリアセンス</a:t>
            </a:r>
            <a:endParaRPr kumimoji="1" lang="en-US" altLang="ja-JP" sz="800" b="1" dirty="0" smtClean="0"/>
          </a:p>
          <a:p>
            <a:r>
              <a:rPr lang="ja-JP" altLang="en-US" sz="800" b="1" dirty="0" smtClean="0"/>
              <a:t>　　　　</a:t>
            </a:r>
            <a:r>
              <a:rPr lang="en-US" altLang="ja-JP" sz="800" b="1" dirty="0" smtClean="0"/>
              <a:t>NG</a:t>
            </a:r>
            <a:endParaRPr kumimoji="1" lang="ja-JP" altLang="en-US" sz="800" b="1" dirty="0"/>
          </a:p>
        </p:txBody>
      </p:sp>
      <p:cxnSp>
        <p:nvCxnSpPr>
          <p:cNvPr id="56" name="直線矢印コネクタ 55"/>
          <p:cNvCxnSpPr>
            <a:stCxn id="58" idx="3"/>
          </p:cNvCxnSpPr>
          <p:nvPr/>
        </p:nvCxnSpPr>
        <p:spPr>
          <a:xfrm>
            <a:off x="3442431" y="5563979"/>
            <a:ext cx="432048" cy="46747"/>
          </a:xfrm>
          <a:prstGeom prst="straightConnector1">
            <a:avLst/>
          </a:prstGeom>
          <a:ln>
            <a:prstDash val="dash"/>
            <a:tailEnd type="arrow"/>
          </a:ln>
        </p:spPr>
        <p:style>
          <a:lnRef idx="1">
            <a:schemeClr val="accent1"/>
          </a:lnRef>
          <a:fillRef idx="0">
            <a:schemeClr val="accent1"/>
          </a:fillRef>
          <a:effectRef idx="0">
            <a:schemeClr val="accent1"/>
          </a:effectRef>
          <a:fontRef idx="minor">
            <a:schemeClr val="tx1"/>
          </a:fontRef>
        </p:style>
      </p:cxnSp>
      <p:sp>
        <p:nvSpPr>
          <p:cNvPr id="57" name="円/楕円 56"/>
          <p:cNvSpPr/>
          <p:nvPr/>
        </p:nvSpPr>
        <p:spPr>
          <a:xfrm>
            <a:off x="2650343" y="5322694"/>
            <a:ext cx="792088" cy="360040"/>
          </a:xfrm>
          <a:prstGeom prst="ellipse">
            <a:avLst/>
          </a:prstGeom>
          <a:solidFill>
            <a:srgbClr val="FFFF00"/>
          </a:solidFill>
          <a:ln w="571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8" name="テキスト ボックス 57"/>
          <p:cNvSpPr txBox="1"/>
          <p:nvPr/>
        </p:nvSpPr>
        <p:spPr>
          <a:xfrm>
            <a:off x="2627784" y="5394702"/>
            <a:ext cx="814647" cy="338554"/>
          </a:xfrm>
          <a:prstGeom prst="rect">
            <a:avLst/>
          </a:prstGeom>
          <a:noFill/>
        </p:spPr>
        <p:txBody>
          <a:bodyPr wrap="none" rtlCol="0">
            <a:spAutoFit/>
          </a:bodyPr>
          <a:lstStyle/>
          <a:p>
            <a:r>
              <a:rPr kumimoji="1" lang="ja-JP" altLang="en-US" sz="800" b="1" dirty="0" smtClean="0"/>
              <a:t>キャリアセンス</a:t>
            </a:r>
            <a:endParaRPr kumimoji="1" lang="en-US" altLang="ja-JP" sz="800" b="1" dirty="0" smtClean="0"/>
          </a:p>
          <a:p>
            <a:r>
              <a:rPr lang="ja-JP" altLang="en-US" sz="800" b="1" dirty="0" smtClean="0"/>
              <a:t>　　　　</a:t>
            </a:r>
            <a:r>
              <a:rPr lang="en-US" altLang="ja-JP" sz="800" b="1" dirty="0" smtClean="0"/>
              <a:t>NG</a:t>
            </a:r>
            <a:endParaRPr kumimoji="1" lang="ja-JP" altLang="en-US" sz="800" b="1" dirty="0"/>
          </a:p>
        </p:txBody>
      </p:sp>
      <p:cxnSp>
        <p:nvCxnSpPr>
          <p:cNvPr id="59" name="直線矢印コネクタ 58"/>
          <p:cNvCxnSpPr>
            <a:stCxn id="62" idx="3"/>
          </p:cNvCxnSpPr>
          <p:nvPr/>
        </p:nvCxnSpPr>
        <p:spPr>
          <a:xfrm>
            <a:off x="3442431" y="6068035"/>
            <a:ext cx="2353705" cy="241285"/>
          </a:xfrm>
          <a:prstGeom prst="straightConnector1">
            <a:avLst/>
          </a:prstGeom>
          <a:ln w="34925">
            <a:solidFill>
              <a:schemeClr val="accent1">
                <a:shade val="95000"/>
                <a:satMod val="105000"/>
              </a:schemeClr>
            </a:solidFill>
            <a:prstDash val="solid"/>
            <a:tailEnd type="arrow"/>
          </a:ln>
        </p:spPr>
        <p:style>
          <a:lnRef idx="1">
            <a:schemeClr val="accent1"/>
          </a:lnRef>
          <a:fillRef idx="0">
            <a:schemeClr val="accent1"/>
          </a:fillRef>
          <a:effectRef idx="0">
            <a:schemeClr val="accent1"/>
          </a:effectRef>
          <a:fontRef idx="minor">
            <a:schemeClr val="tx1"/>
          </a:fontRef>
        </p:style>
      </p:cxnSp>
      <p:sp>
        <p:nvSpPr>
          <p:cNvPr id="61" name="円/楕円 60"/>
          <p:cNvSpPr/>
          <p:nvPr/>
        </p:nvSpPr>
        <p:spPr>
          <a:xfrm>
            <a:off x="2650343" y="5826750"/>
            <a:ext cx="792088" cy="360040"/>
          </a:xfrm>
          <a:prstGeom prst="ellipse">
            <a:avLst/>
          </a:prstGeom>
          <a:solidFill>
            <a:srgbClr val="FFFF00"/>
          </a:solidFill>
          <a:ln w="571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2" name="テキスト ボックス 61"/>
          <p:cNvSpPr txBox="1"/>
          <p:nvPr/>
        </p:nvSpPr>
        <p:spPr>
          <a:xfrm>
            <a:off x="2627784" y="5898758"/>
            <a:ext cx="814647" cy="338554"/>
          </a:xfrm>
          <a:prstGeom prst="rect">
            <a:avLst/>
          </a:prstGeom>
          <a:noFill/>
        </p:spPr>
        <p:txBody>
          <a:bodyPr wrap="none" rtlCol="0">
            <a:spAutoFit/>
          </a:bodyPr>
          <a:lstStyle/>
          <a:p>
            <a:r>
              <a:rPr kumimoji="1" lang="ja-JP" altLang="en-US" sz="800" b="1" dirty="0" smtClean="0"/>
              <a:t>キャリアセンス</a:t>
            </a:r>
            <a:endParaRPr kumimoji="1" lang="en-US" altLang="ja-JP" sz="800" b="1" dirty="0" smtClean="0"/>
          </a:p>
          <a:p>
            <a:r>
              <a:rPr lang="ja-JP" altLang="en-US" sz="800" b="1" dirty="0" smtClean="0"/>
              <a:t>　　　　</a:t>
            </a:r>
            <a:r>
              <a:rPr lang="en-US" altLang="ja-JP" sz="800" b="1" dirty="0" smtClean="0"/>
              <a:t>NG</a:t>
            </a:r>
            <a:endParaRPr kumimoji="1" lang="ja-JP" altLang="en-US" sz="800" b="1" dirty="0"/>
          </a:p>
        </p:txBody>
      </p:sp>
      <p:sp>
        <p:nvSpPr>
          <p:cNvPr id="63" name="乗算記号 62"/>
          <p:cNvSpPr/>
          <p:nvPr/>
        </p:nvSpPr>
        <p:spPr>
          <a:xfrm>
            <a:off x="3946487" y="5394702"/>
            <a:ext cx="432048" cy="432048"/>
          </a:xfrm>
          <a:prstGeom prst="mathMultiply">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4" name="乗算記号 63"/>
          <p:cNvSpPr/>
          <p:nvPr/>
        </p:nvSpPr>
        <p:spPr>
          <a:xfrm>
            <a:off x="3946487" y="4890646"/>
            <a:ext cx="432048" cy="432048"/>
          </a:xfrm>
          <a:prstGeom prst="mathMultiply">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6" name="テキスト ボックス 65"/>
          <p:cNvSpPr txBox="1"/>
          <p:nvPr/>
        </p:nvSpPr>
        <p:spPr>
          <a:xfrm>
            <a:off x="2555776" y="2996952"/>
            <a:ext cx="1063048" cy="276999"/>
          </a:xfrm>
          <a:prstGeom prst="rect">
            <a:avLst/>
          </a:prstGeom>
          <a:noFill/>
        </p:spPr>
        <p:txBody>
          <a:bodyPr wrap="none" rtlCol="0">
            <a:spAutoFit/>
          </a:bodyPr>
          <a:lstStyle/>
          <a:p>
            <a:r>
              <a:rPr kumimoji="1" lang="en-US" altLang="ja-JP" sz="1200" b="1" dirty="0" smtClean="0"/>
              <a:t>200msec wait</a:t>
            </a:r>
            <a:endParaRPr kumimoji="1" lang="ja-JP" altLang="en-US" sz="1200" b="1" dirty="0"/>
          </a:p>
        </p:txBody>
      </p:sp>
      <p:sp>
        <p:nvSpPr>
          <p:cNvPr id="67" name="テキスト ボックス 66"/>
          <p:cNvSpPr txBox="1"/>
          <p:nvPr/>
        </p:nvSpPr>
        <p:spPr>
          <a:xfrm>
            <a:off x="2500840" y="3512041"/>
            <a:ext cx="1063048" cy="276999"/>
          </a:xfrm>
          <a:prstGeom prst="rect">
            <a:avLst/>
          </a:prstGeom>
          <a:noFill/>
        </p:spPr>
        <p:txBody>
          <a:bodyPr wrap="none" rtlCol="0">
            <a:spAutoFit/>
          </a:bodyPr>
          <a:lstStyle/>
          <a:p>
            <a:r>
              <a:rPr kumimoji="1" lang="en-US" altLang="ja-JP" sz="1200" b="1" dirty="0" smtClean="0"/>
              <a:t>200msec wait</a:t>
            </a:r>
            <a:endParaRPr kumimoji="1" lang="ja-JP" altLang="en-US" sz="1200" b="1" dirty="0"/>
          </a:p>
        </p:txBody>
      </p:sp>
      <p:sp>
        <p:nvSpPr>
          <p:cNvPr id="68" name="テキスト ボックス 67"/>
          <p:cNvSpPr txBox="1"/>
          <p:nvPr/>
        </p:nvSpPr>
        <p:spPr>
          <a:xfrm>
            <a:off x="2555776" y="4016097"/>
            <a:ext cx="1063048" cy="276999"/>
          </a:xfrm>
          <a:prstGeom prst="rect">
            <a:avLst/>
          </a:prstGeom>
          <a:noFill/>
        </p:spPr>
        <p:txBody>
          <a:bodyPr wrap="none" rtlCol="0">
            <a:spAutoFit/>
          </a:bodyPr>
          <a:lstStyle/>
          <a:p>
            <a:r>
              <a:rPr kumimoji="1" lang="en-US" altLang="ja-JP" sz="1200" b="1" dirty="0" smtClean="0"/>
              <a:t>200msec wait</a:t>
            </a:r>
            <a:endParaRPr kumimoji="1" lang="ja-JP" altLang="en-US" sz="1200" b="1" dirty="0"/>
          </a:p>
        </p:txBody>
      </p:sp>
      <p:sp>
        <p:nvSpPr>
          <p:cNvPr id="69" name="テキスト ボックス 68"/>
          <p:cNvSpPr txBox="1"/>
          <p:nvPr/>
        </p:nvSpPr>
        <p:spPr>
          <a:xfrm>
            <a:off x="2555776" y="4581128"/>
            <a:ext cx="1063048" cy="276999"/>
          </a:xfrm>
          <a:prstGeom prst="rect">
            <a:avLst/>
          </a:prstGeom>
          <a:noFill/>
        </p:spPr>
        <p:txBody>
          <a:bodyPr wrap="none" rtlCol="0">
            <a:spAutoFit/>
          </a:bodyPr>
          <a:lstStyle/>
          <a:p>
            <a:r>
              <a:rPr kumimoji="1" lang="en-US" altLang="ja-JP" sz="1200" b="1" dirty="0" smtClean="0"/>
              <a:t>200msec wait</a:t>
            </a:r>
            <a:endParaRPr kumimoji="1" lang="ja-JP" altLang="en-US" sz="1200" b="1" dirty="0"/>
          </a:p>
        </p:txBody>
      </p:sp>
      <p:sp>
        <p:nvSpPr>
          <p:cNvPr id="70" name="テキスト ボックス 69"/>
          <p:cNvSpPr txBox="1"/>
          <p:nvPr/>
        </p:nvSpPr>
        <p:spPr>
          <a:xfrm>
            <a:off x="2555776" y="5085184"/>
            <a:ext cx="1063048" cy="276999"/>
          </a:xfrm>
          <a:prstGeom prst="rect">
            <a:avLst/>
          </a:prstGeom>
          <a:noFill/>
        </p:spPr>
        <p:txBody>
          <a:bodyPr wrap="none" rtlCol="0">
            <a:spAutoFit/>
          </a:bodyPr>
          <a:lstStyle/>
          <a:p>
            <a:r>
              <a:rPr kumimoji="1" lang="en-US" altLang="ja-JP" sz="1200" b="1" dirty="0" smtClean="0"/>
              <a:t>200msec wait</a:t>
            </a:r>
            <a:endParaRPr kumimoji="1" lang="ja-JP" altLang="en-US" sz="1200" b="1" dirty="0"/>
          </a:p>
        </p:txBody>
      </p:sp>
      <p:sp>
        <p:nvSpPr>
          <p:cNvPr id="71" name="テキスト ボックス 70"/>
          <p:cNvSpPr txBox="1"/>
          <p:nvPr/>
        </p:nvSpPr>
        <p:spPr>
          <a:xfrm>
            <a:off x="2555776" y="5589240"/>
            <a:ext cx="1063048" cy="276999"/>
          </a:xfrm>
          <a:prstGeom prst="rect">
            <a:avLst/>
          </a:prstGeom>
          <a:noFill/>
        </p:spPr>
        <p:txBody>
          <a:bodyPr wrap="none" rtlCol="0">
            <a:spAutoFit/>
          </a:bodyPr>
          <a:lstStyle/>
          <a:p>
            <a:r>
              <a:rPr kumimoji="1" lang="en-US" altLang="ja-JP" sz="1200" b="1" dirty="0" smtClean="0"/>
              <a:t>200msec wait</a:t>
            </a:r>
            <a:endParaRPr kumimoji="1" lang="ja-JP" altLang="en-US" sz="1200" b="1" dirty="0"/>
          </a:p>
        </p:txBody>
      </p:sp>
      <p:sp>
        <p:nvSpPr>
          <p:cNvPr id="74" name="テキスト ボックス 73"/>
          <p:cNvSpPr txBox="1"/>
          <p:nvPr/>
        </p:nvSpPr>
        <p:spPr>
          <a:xfrm>
            <a:off x="755576" y="6021288"/>
            <a:ext cx="1622560" cy="276999"/>
          </a:xfrm>
          <a:prstGeom prst="rect">
            <a:avLst/>
          </a:prstGeom>
          <a:noFill/>
        </p:spPr>
        <p:txBody>
          <a:bodyPr wrap="none" rtlCol="0">
            <a:spAutoFit/>
          </a:bodyPr>
          <a:lstStyle/>
          <a:p>
            <a:r>
              <a:rPr lang="ja-JP" altLang="en-US" sz="1200" b="1" dirty="0" smtClean="0"/>
              <a:t>例：第</a:t>
            </a:r>
            <a:r>
              <a:rPr lang="en-US" altLang="ja-JP" sz="1200" b="1" dirty="0" smtClean="0"/>
              <a:t>1</a:t>
            </a:r>
            <a:r>
              <a:rPr lang="ja-JP" altLang="en-US" sz="1200" b="1" dirty="0" smtClean="0"/>
              <a:t>区パケット送信</a:t>
            </a:r>
            <a:endParaRPr kumimoji="1" lang="ja-JP" altLang="en-US" sz="1200" b="1" dirty="0"/>
          </a:p>
        </p:txBody>
      </p:sp>
      <p:cxnSp>
        <p:nvCxnSpPr>
          <p:cNvPr id="75" name="直線矢印コネクタ 74"/>
          <p:cNvCxnSpPr/>
          <p:nvPr/>
        </p:nvCxnSpPr>
        <p:spPr>
          <a:xfrm rot="10800000" flipV="1">
            <a:off x="4860032" y="5661248"/>
            <a:ext cx="1152128" cy="432048"/>
          </a:xfrm>
          <a:prstGeom prst="straightConnector1">
            <a:avLst/>
          </a:prstGeom>
          <a:ln w="34925">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78" name="テキスト ボックス 77"/>
          <p:cNvSpPr txBox="1"/>
          <p:nvPr/>
        </p:nvSpPr>
        <p:spPr>
          <a:xfrm>
            <a:off x="6084168" y="5445224"/>
            <a:ext cx="1997663" cy="646331"/>
          </a:xfrm>
          <a:prstGeom prst="rect">
            <a:avLst/>
          </a:prstGeom>
          <a:noFill/>
        </p:spPr>
        <p:txBody>
          <a:bodyPr wrap="none" rtlCol="0">
            <a:spAutoFit/>
          </a:bodyPr>
          <a:lstStyle/>
          <a:p>
            <a:r>
              <a:rPr kumimoji="1" lang="ja-JP" altLang="en-US" sz="1200" b="1" dirty="0" smtClean="0">
                <a:solidFill>
                  <a:srgbClr val="FF0000"/>
                </a:solidFill>
              </a:rPr>
              <a:t>キャリアセンス検知が</a:t>
            </a:r>
            <a:r>
              <a:rPr lang="en-US" altLang="ja-JP" sz="1200" b="1" dirty="0" smtClean="0">
                <a:solidFill>
                  <a:srgbClr val="FF0000"/>
                </a:solidFill>
              </a:rPr>
              <a:t>7</a:t>
            </a:r>
            <a:r>
              <a:rPr lang="ja-JP" altLang="en-US" sz="1200" b="1" dirty="0" smtClean="0">
                <a:solidFill>
                  <a:srgbClr val="FF0000"/>
                </a:solidFill>
              </a:rPr>
              <a:t>回</a:t>
            </a:r>
            <a:endParaRPr lang="en-US" altLang="ja-JP" sz="1200" b="1" dirty="0" smtClean="0">
              <a:solidFill>
                <a:srgbClr val="FF0000"/>
              </a:solidFill>
            </a:endParaRPr>
          </a:p>
          <a:p>
            <a:r>
              <a:rPr kumimoji="1" lang="ja-JP" altLang="en-US" sz="1200" b="1" dirty="0" smtClean="0">
                <a:solidFill>
                  <a:srgbClr val="FF0000"/>
                </a:solidFill>
              </a:rPr>
              <a:t>すべてで発生時は、パケット</a:t>
            </a:r>
            <a:endParaRPr kumimoji="1" lang="en-US" altLang="ja-JP" sz="1200" b="1" dirty="0" smtClean="0">
              <a:solidFill>
                <a:srgbClr val="FF0000"/>
              </a:solidFill>
            </a:endParaRPr>
          </a:p>
          <a:p>
            <a:r>
              <a:rPr lang="ja-JP" altLang="en-US" sz="1200" b="1" dirty="0" smtClean="0">
                <a:solidFill>
                  <a:srgbClr val="FF0000"/>
                </a:solidFill>
              </a:rPr>
              <a:t>を</a:t>
            </a:r>
            <a:r>
              <a:rPr lang="en-US" altLang="ja-JP" sz="1200" b="1" dirty="0" smtClean="0">
                <a:solidFill>
                  <a:srgbClr val="FF0000"/>
                </a:solidFill>
              </a:rPr>
              <a:t>1</a:t>
            </a:r>
            <a:r>
              <a:rPr lang="ja-JP" altLang="en-US" sz="1200" b="1" dirty="0" smtClean="0">
                <a:solidFill>
                  <a:srgbClr val="FF0000"/>
                </a:solidFill>
              </a:rPr>
              <a:t>回だけ強制出力</a:t>
            </a:r>
            <a:endParaRPr kumimoji="1" lang="en-US" altLang="ja-JP" sz="1200" b="1" dirty="0" smtClean="0">
              <a:solidFill>
                <a:srgbClr val="FF0000"/>
              </a:solidFil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2000" dirty="0" smtClean="0"/>
              <a:t>到達失敗時のパケットハンドシェイクの方法（</a:t>
            </a:r>
            <a:r>
              <a:rPr lang="en-US" altLang="ja-JP" sz="2000" dirty="0" smtClean="0"/>
              <a:t>SYN</a:t>
            </a:r>
            <a:r>
              <a:rPr lang="ja-JP" altLang="en-US" sz="2000" dirty="0" smtClean="0"/>
              <a:t>失敗時）</a:t>
            </a:r>
            <a:endParaRPr kumimoji="1" lang="ja-JP" altLang="en-US" sz="2000" dirty="0"/>
          </a:p>
        </p:txBody>
      </p:sp>
      <p:cxnSp>
        <p:nvCxnSpPr>
          <p:cNvPr id="5" name="直線矢印コネクタ 4"/>
          <p:cNvCxnSpPr/>
          <p:nvPr/>
        </p:nvCxnSpPr>
        <p:spPr>
          <a:xfrm rot="5400000">
            <a:off x="718778" y="4545124"/>
            <a:ext cx="3673202" cy="794"/>
          </a:xfrm>
          <a:prstGeom prst="straightConnector1">
            <a:avLst/>
          </a:prstGeom>
          <a:ln w="31750">
            <a:tailEnd type="arrow"/>
          </a:ln>
        </p:spPr>
        <p:style>
          <a:lnRef idx="1">
            <a:schemeClr val="accent1"/>
          </a:lnRef>
          <a:fillRef idx="0">
            <a:schemeClr val="accent1"/>
          </a:fillRef>
          <a:effectRef idx="0">
            <a:schemeClr val="accent1"/>
          </a:effectRef>
          <a:fontRef idx="minor">
            <a:schemeClr val="tx1"/>
          </a:fontRef>
        </p:style>
      </p:cxnSp>
      <p:cxnSp>
        <p:nvCxnSpPr>
          <p:cNvPr id="6" name="直線矢印コネクタ 5"/>
          <p:cNvCxnSpPr/>
          <p:nvPr/>
        </p:nvCxnSpPr>
        <p:spPr>
          <a:xfrm rot="5400000">
            <a:off x="4031543" y="4689537"/>
            <a:ext cx="3673202" cy="1588"/>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sp>
        <p:nvSpPr>
          <p:cNvPr id="10" name="テキスト ボックス 9"/>
          <p:cNvSpPr txBox="1"/>
          <p:nvPr/>
        </p:nvSpPr>
        <p:spPr>
          <a:xfrm>
            <a:off x="2339752" y="2204864"/>
            <a:ext cx="492443" cy="276999"/>
          </a:xfrm>
          <a:prstGeom prst="rect">
            <a:avLst/>
          </a:prstGeom>
          <a:noFill/>
        </p:spPr>
        <p:txBody>
          <a:bodyPr wrap="none" rtlCol="0">
            <a:spAutoFit/>
          </a:bodyPr>
          <a:lstStyle/>
          <a:p>
            <a:r>
              <a:rPr lang="ja-JP" altLang="en-US" sz="1200" b="1" dirty="0" smtClean="0"/>
              <a:t>子機</a:t>
            </a:r>
            <a:endParaRPr kumimoji="1" lang="ja-JP" altLang="en-US" sz="1200" b="1" dirty="0"/>
          </a:p>
        </p:txBody>
      </p:sp>
      <p:sp>
        <p:nvSpPr>
          <p:cNvPr id="11" name="テキスト ボックス 10"/>
          <p:cNvSpPr txBox="1"/>
          <p:nvPr/>
        </p:nvSpPr>
        <p:spPr>
          <a:xfrm>
            <a:off x="5652120" y="2204864"/>
            <a:ext cx="492443" cy="276999"/>
          </a:xfrm>
          <a:prstGeom prst="rect">
            <a:avLst/>
          </a:prstGeom>
          <a:noFill/>
        </p:spPr>
        <p:txBody>
          <a:bodyPr wrap="none" rtlCol="0">
            <a:spAutoFit/>
          </a:bodyPr>
          <a:lstStyle/>
          <a:p>
            <a:r>
              <a:rPr kumimoji="1" lang="ja-JP" altLang="en-US" sz="1200" b="1" dirty="0" smtClean="0"/>
              <a:t>親機</a:t>
            </a:r>
            <a:endParaRPr kumimoji="1" lang="ja-JP" altLang="en-US" sz="1200" b="1" dirty="0"/>
          </a:p>
        </p:txBody>
      </p:sp>
      <p:cxnSp>
        <p:nvCxnSpPr>
          <p:cNvPr id="14" name="直線矢印コネクタ 13"/>
          <p:cNvCxnSpPr/>
          <p:nvPr/>
        </p:nvCxnSpPr>
        <p:spPr>
          <a:xfrm>
            <a:off x="4283968" y="3140968"/>
            <a:ext cx="1008112" cy="144016"/>
          </a:xfrm>
          <a:prstGeom prst="straightConnector1">
            <a:avLst/>
          </a:prstGeom>
          <a:ln>
            <a:prstDash val="dash"/>
            <a:tailEnd type="arrow"/>
          </a:ln>
        </p:spPr>
        <p:style>
          <a:lnRef idx="1">
            <a:schemeClr val="accent1"/>
          </a:lnRef>
          <a:fillRef idx="0">
            <a:schemeClr val="accent1"/>
          </a:fillRef>
          <a:effectRef idx="0">
            <a:schemeClr val="accent1"/>
          </a:effectRef>
          <a:fontRef idx="minor">
            <a:schemeClr val="tx1"/>
          </a:fontRef>
        </p:style>
      </p:cxnSp>
      <p:sp>
        <p:nvSpPr>
          <p:cNvPr id="15" name="テキスト ボックス 14"/>
          <p:cNvSpPr txBox="1"/>
          <p:nvPr/>
        </p:nvSpPr>
        <p:spPr>
          <a:xfrm>
            <a:off x="3923928" y="2492896"/>
            <a:ext cx="434991" cy="276999"/>
          </a:xfrm>
          <a:prstGeom prst="rect">
            <a:avLst/>
          </a:prstGeom>
          <a:noFill/>
        </p:spPr>
        <p:txBody>
          <a:bodyPr wrap="none" rtlCol="0">
            <a:spAutoFit/>
          </a:bodyPr>
          <a:lstStyle/>
          <a:p>
            <a:r>
              <a:rPr kumimoji="1" lang="en-US" altLang="ja-JP" sz="1200" b="1" dirty="0" smtClean="0"/>
              <a:t>SYN</a:t>
            </a:r>
            <a:endParaRPr kumimoji="1" lang="ja-JP" altLang="en-US" sz="1200" b="1" dirty="0"/>
          </a:p>
        </p:txBody>
      </p:sp>
      <p:sp>
        <p:nvSpPr>
          <p:cNvPr id="21" name="テキスト ボックス 20"/>
          <p:cNvSpPr txBox="1"/>
          <p:nvPr/>
        </p:nvSpPr>
        <p:spPr>
          <a:xfrm>
            <a:off x="1619672" y="2492896"/>
            <a:ext cx="837345" cy="276999"/>
          </a:xfrm>
          <a:prstGeom prst="rect">
            <a:avLst/>
          </a:prstGeom>
          <a:noFill/>
        </p:spPr>
        <p:txBody>
          <a:bodyPr wrap="none" rtlCol="0">
            <a:spAutoFit/>
          </a:bodyPr>
          <a:lstStyle/>
          <a:p>
            <a:r>
              <a:rPr kumimoji="1" lang="en-US" altLang="ja-JP" sz="1200" b="1" dirty="0" smtClean="0"/>
              <a:t>SYN_SENT</a:t>
            </a:r>
            <a:endParaRPr kumimoji="1" lang="ja-JP" altLang="en-US" sz="1200" b="1" dirty="0"/>
          </a:p>
        </p:txBody>
      </p:sp>
      <p:sp>
        <p:nvSpPr>
          <p:cNvPr id="22" name="テキスト ボックス 21"/>
          <p:cNvSpPr txBox="1"/>
          <p:nvPr/>
        </p:nvSpPr>
        <p:spPr>
          <a:xfrm>
            <a:off x="6084168" y="2564904"/>
            <a:ext cx="616002" cy="276999"/>
          </a:xfrm>
          <a:prstGeom prst="rect">
            <a:avLst/>
          </a:prstGeom>
          <a:noFill/>
        </p:spPr>
        <p:txBody>
          <a:bodyPr wrap="none" rtlCol="0">
            <a:spAutoFit/>
          </a:bodyPr>
          <a:lstStyle/>
          <a:p>
            <a:r>
              <a:rPr kumimoji="1" lang="en-US" altLang="ja-JP" sz="1200" b="1" dirty="0" smtClean="0"/>
              <a:t>LISTEN</a:t>
            </a:r>
            <a:endParaRPr kumimoji="1" lang="ja-JP" altLang="en-US" sz="1200" b="1" dirty="0"/>
          </a:p>
        </p:txBody>
      </p:sp>
      <p:cxnSp>
        <p:nvCxnSpPr>
          <p:cNvPr id="31" name="直線矢印コネクタ 30"/>
          <p:cNvCxnSpPr/>
          <p:nvPr/>
        </p:nvCxnSpPr>
        <p:spPr>
          <a:xfrm rot="5400000">
            <a:off x="1332434" y="3573016"/>
            <a:ext cx="1583382" cy="794"/>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7" name="乗算記号 16"/>
          <p:cNvSpPr/>
          <p:nvPr/>
        </p:nvSpPr>
        <p:spPr>
          <a:xfrm>
            <a:off x="3851920" y="2852936"/>
            <a:ext cx="576064" cy="576064"/>
          </a:xfrm>
          <a:prstGeom prst="mathMultiply">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19" name="直線矢印コネクタ 18"/>
          <p:cNvCxnSpPr/>
          <p:nvPr/>
        </p:nvCxnSpPr>
        <p:spPr>
          <a:xfrm rot="5400000">
            <a:off x="5580906" y="3644230"/>
            <a:ext cx="1583382" cy="794"/>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4" name="テキスト ボックス 23"/>
          <p:cNvSpPr txBox="1"/>
          <p:nvPr/>
        </p:nvSpPr>
        <p:spPr>
          <a:xfrm>
            <a:off x="1259632" y="1124744"/>
            <a:ext cx="7397153" cy="276999"/>
          </a:xfrm>
          <a:prstGeom prst="rect">
            <a:avLst/>
          </a:prstGeom>
          <a:noFill/>
        </p:spPr>
        <p:txBody>
          <a:bodyPr wrap="none" rtlCol="0">
            <a:spAutoFit/>
          </a:bodyPr>
          <a:lstStyle/>
          <a:p>
            <a:r>
              <a:rPr lang="ja-JP" altLang="en-US" sz="1200" b="1" dirty="0" smtClean="0"/>
              <a:t>・イベント発生時、キャリアセンス実施後、</a:t>
            </a:r>
            <a:r>
              <a:rPr lang="en-US" altLang="ja-JP" sz="1200" b="1" dirty="0" smtClean="0"/>
              <a:t>SYN</a:t>
            </a:r>
            <a:r>
              <a:rPr lang="ja-JP" altLang="en-US" sz="1200" b="1" dirty="0" smtClean="0"/>
              <a:t>送信後、</a:t>
            </a:r>
            <a:r>
              <a:rPr lang="en-US" altLang="ja-JP" sz="1200" b="1" dirty="0" smtClean="0"/>
              <a:t>SYN+ACK</a:t>
            </a:r>
            <a:r>
              <a:rPr lang="ja-JP" altLang="en-US" sz="1200" b="1" dirty="0" smtClean="0"/>
              <a:t>が戻ってこない場合は、</a:t>
            </a:r>
            <a:r>
              <a:rPr lang="en-US" altLang="ja-JP" sz="1200" b="1" dirty="0" smtClean="0"/>
              <a:t>SYN</a:t>
            </a:r>
            <a:r>
              <a:rPr lang="ja-JP" altLang="en-US" sz="1200" b="1" dirty="0" smtClean="0"/>
              <a:t>を最高</a:t>
            </a:r>
            <a:r>
              <a:rPr lang="en-US" altLang="ja-JP" sz="1200" b="1" dirty="0" smtClean="0"/>
              <a:t>7</a:t>
            </a:r>
            <a:r>
              <a:rPr lang="ja-JP" altLang="en-US" sz="1200" b="1" dirty="0" smtClean="0"/>
              <a:t>回まで再送。</a:t>
            </a:r>
            <a:endParaRPr kumimoji="1" lang="ja-JP" altLang="en-US" sz="1200" b="1" dirty="0"/>
          </a:p>
        </p:txBody>
      </p:sp>
      <p:sp>
        <p:nvSpPr>
          <p:cNvPr id="25" name="テキスト ボックス 24"/>
          <p:cNvSpPr txBox="1"/>
          <p:nvPr/>
        </p:nvSpPr>
        <p:spPr>
          <a:xfrm>
            <a:off x="1259632" y="1412776"/>
            <a:ext cx="4452373" cy="276999"/>
          </a:xfrm>
          <a:prstGeom prst="rect">
            <a:avLst/>
          </a:prstGeom>
          <a:noFill/>
        </p:spPr>
        <p:txBody>
          <a:bodyPr wrap="none" rtlCol="0">
            <a:spAutoFit/>
          </a:bodyPr>
          <a:lstStyle/>
          <a:p>
            <a:r>
              <a:rPr lang="ja-JP" altLang="en-US" sz="1200" b="1" dirty="0" smtClean="0"/>
              <a:t>・</a:t>
            </a:r>
            <a:r>
              <a:rPr lang="en-US" altLang="ja-JP" sz="1200" b="1" dirty="0" smtClean="0"/>
              <a:t>SYN</a:t>
            </a:r>
            <a:r>
              <a:rPr lang="ja-JP" altLang="en-US" sz="1200" b="1" dirty="0" smtClean="0"/>
              <a:t>失敗から</a:t>
            </a:r>
            <a:r>
              <a:rPr lang="en-US" altLang="ja-JP" sz="1200" b="1" dirty="0" smtClean="0"/>
              <a:t>SYN</a:t>
            </a:r>
            <a:r>
              <a:rPr lang="ja-JP" altLang="en-US" sz="1200" b="1" dirty="0" smtClean="0"/>
              <a:t>再送までの時間感覚は乱数で得た時間を使用。</a:t>
            </a:r>
            <a:endParaRPr kumimoji="1" lang="ja-JP" altLang="en-US" sz="1200" b="1" dirty="0"/>
          </a:p>
        </p:txBody>
      </p:sp>
      <p:sp>
        <p:nvSpPr>
          <p:cNvPr id="28" name="テキスト ボックス 27"/>
          <p:cNvSpPr txBox="1"/>
          <p:nvPr/>
        </p:nvSpPr>
        <p:spPr>
          <a:xfrm>
            <a:off x="1259632" y="1700808"/>
            <a:ext cx="5726568" cy="276999"/>
          </a:xfrm>
          <a:prstGeom prst="rect">
            <a:avLst/>
          </a:prstGeom>
          <a:noFill/>
        </p:spPr>
        <p:txBody>
          <a:bodyPr wrap="none" rtlCol="0">
            <a:spAutoFit/>
          </a:bodyPr>
          <a:lstStyle/>
          <a:p>
            <a:r>
              <a:rPr lang="ja-JP" altLang="en-US" sz="1200" b="1" dirty="0" smtClean="0"/>
              <a:t>・</a:t>
            </a:r>
            <a:r>
              <a:rPr lang="en-US" altLang="ja-JP" sz="1200" b="1" dirty="0" smtClean="0"/>
              <a:t>SYN</a:t>
            </a:r>
            <a:r>
              <a:rPr lang="ja-JP" altLang="en-US" sz="1200" b="1" dirty="0" smtClean="0"/>
              <a:t>に対する親機からの</a:t>
            </a:r>
            <a:r>
              <a:rPr lang="en-US" altLang="ja-JP" sz="1200" b="1" dirty="0" smtClean="0"/>
              <a:t>SYN+ACK</a:t>
            </a:r>
            <a:r>
              <a:rPr lang="ja-JP" altLang="en-US" sz="1200" b="1" dirty="0" smtClean="0"/>
              <a:t>が来たら、イベント通報完了と判断して、送信完了。</a:t>
            </a:r>
            <a:endParaRPr kumimoji="1" lang="ja-JP" altLang="en-US" sz="1200" b="1" dirty="0"/>
          </a:p>
        </p:txBody>
      </p:sp>
      <p:cxnSp>
        <p:nvCxnSpPr>
          <p:cNvPr id="35" name="直線コネクタ 34"/>
          <p:cNvCxnSpPr/>
          <p:nvPr/>
        </p:nvCxnSpPr>
        <p:spPr>
          <a:xfrm>
            <a:off x="2699792" y="2852936"/>
            <a:ext cx="1258995" cy="203613"/>
          </a:xfrm>
          <a:prstGeom prst="line">
            <a:avLst/>
          </a:prstGeom>
        </p:spPr>
        <p:style>
          <a:lnRef idx="1">
            <a:schemeClr val="accent1"/>
          </a:lnRef>
          <a:fillRef idx="0">
            <a:schemeClr val="accent1"/>
          </a:fillRef>
          <a:effectRef idx="0">
            <a:schemeClr val="accent1"/>
          </a:effectRef>
          <a:fontRef idx="minor">
            <a:schemeClr val="tx1"/>
          </a:fontRef>
        </p:style>
      </p:cxnSp>
      <p:cxnSp>
        <p:nvCxnSpPr>
          <p:cNvPr id="38" name="直線矢印コネクタ 37"/>
          <p:cNvCxnSpPr/>
          <p:nvPr/>
        </p:nvCxnSpPr>
        <p:spPr>
          <a:xfrm>
            <a:off x="2771800" y="5013176"/>
            <a:ext cx="2664296" cy="360040"/>
          </a:xfrm>
          <a:prstGeom prst="straightConnector1">
            <a:avLst/>
          </a:prstGeom>
          <a:ln>
            <a:prstDash val="dash"/>
            <a:tailEnd type="arrow"/>
          </a:ln>
        </p:spPr>
        <p:style>
          <a:lnRef idx="1">
            <a:schemeClr val="accent1"/>
          </a:lnRef>
          <a:fillRef idx="0">
            <a:schemeClr val="accent1"/>
          </a:fillRef>
          <a:effectRef idx="0">
            <a:schemeClr val="accent1"/>
          </a:effectRef>
          <a:fontRef idx="minor">
            <a:schemeClr val="tx1"/>
          </a:fontRef>
        </p:style>
      </p:cxnSp>
      <p:cxnSp>
        <p:nvCxnSpPr>
          <p:cNvPr id="41" name="直線コネクタ 40"/>
          <p:cNvCxnSpPr/>
          <p:nvPr/>
        </p:nvCxnSpPr>
        <p:spPr>
          <a:xfrm rot="5400000">
            <a:off x="3311860" y="4257092"/>
            <a:ext cx="1656184" cy="0"/>
          </a:xfrm>
          <a:prstGeom prst="line">
            <a:avLst/>
          </a:prstGeom>
          <a:ln w="53975">
            <a:prstDash val="dash"/>
          </a:ln>
        </p:spPr>
        <p:style>
          <a:lnRef idx="1">
            <a:schemeClr val="accent1"/>
          </a:lnRef>
          <a:fillRef idx="0">
            <a:schemeClr val="accent1"/>
          </a:fillRef>
          <a:effectRef idx="0">
            <a:schemeClr val="accent1"/>
          </a:effectRef>
          <a:fontRef idx="minor">
            <a:schemeClr val="tx1"/>
          </a:fontRef>
        </p:style>
      </p:cxnSp>
      <p:sp>
        <p:nvSpPr>
          <p:cNvPr id="42" name="テキスト ボックス 41"/>
          <p:cNvSpPr txBox="1"/>
          <p:nvPr/>
        </p:nvSpPr>
        <p:spPr>
          <a:xfrm>
            <a:off x="4427984" y="4797152"/>
            <a:ext cx="1002197" cy="276999"/>
          </a:xfrm>
          <a:prstGeom prst="rect">
            <a:avLst/>
          </a:prstGeom>
          <a:noFill/>
        </p:spPr>
        <p:txBody>
          <a:bodyPr wrap="none" rtlCol="0">
            <a:spAutoFit/>
          </a:bodyPr>
          <a:lstStyle/>
          <a:p>
            <a:r>
              <a:rPr lang="ja-JP" altLang="en-US" sz="1200" b="1" dirty="0" smtClean="0"/>
              <a:t>最高</a:t>
            </a:r>
            <a:r>
              <a:rPr lang="en-US" altLang="ja-JP" sz="1200" b="1" dirty="0" smtClean="0"/>
              <a:t>7</a:t>
            </a:r>
            <a:r>
              <a:rPr lang="ja-JP" altLang="en-US" sz="1200" b="1" dirty="0" smtClean="0"/>
              <a:t>回まで</a:t>
            </a:r>
            <a:endParaRPr kumimoji="1" lang="ja-JP" altLang="en-US" sz="1200" b="1"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2000" dirty="0" smtClean="0"/>
              <a:t>到達失敗時のパケットハンドシェイクの方法（</a:t>
            </a:r>
            <a:r>
              <a:rPr lang="en-US" altLang="ja-JP" sz="2000" dirty="0" smtClean="0"/>
              <a:t>SYN+ACK</a:t>
            </a:r>
            <a:r>
              <a:rPr lang="ja-JP" altLang="en-US" sz="2000" dirty="0" smtClean="0"/>
              <a:t>失敗時）</a:t>
            </a:r>
            <a:endParaRPr kumimoji="1" lang="ja-JP" altLang="en-US" sz="2000" dirty="0"/>
          </a:p>
        </p:txBody>
      </p:sp>
      <p:sp>
        <p:nvSpPr>
          <p:cNvPr id="4" name="テキスト ボックス 3"/>
          <p:cNvSpPr txBox="1"/>
          <p:nvPr/>
        </p:nvSpPr>
        <p:spPr>
          <a:xfrm>
            <a:off x="1259632" y="1484784"/>
            <a:ext cx="6698309" cy="276999"/>
          </a:xfrm>
          <a:prstGeom prst="rect">
            <a:avLst/>
          </a:prstGeom>
          <a:noFill/>
        </p:spPr>
        <p:txBody>
          <a:bodyPr wrap="none" rtlCol="0">
            <a:spAutoFit/>
          </a:bodyPr>
          <a:lstStyle/>
          <a:p>
            <a:r>
              <a:rPr lang="ja-JP" altLang="en-US" sz="1200" b="1" dirty="0" smtClean="0"/>
              <a:t>・子機からの</a:t>
            </a:r>
            <a:r>
              <a:rPr lang="en-US" altLang="ja-JP" sz="1200" b="1" dirty="0" smtClean="0"/>
              <a:t>SYN</a:t>
            </a:r>
            <a:r>
              <a:rPr lang="ja-JP" altLang="en-US" sz="1200" b="1" dirty="0" smtClean="0"/>
              <a:t>を受け取り、</a:t>
            </a:r>
            <a:r>
              <a:rPr lang="en-US" altLang="ja-JP" sz="1200" b="1" dirty="0" smtClean="0"/>
              <a:t>SYN+ACK</a:t>
            </a:r>
            <a:r>
              <a:rPr lang="ja-JP" altLang="en-US" sz="1200" b="1" dirty="0" smtClean="0"/>
              <a:t>を返しても、子機から</a:t>
            </a:r>
            <a:r>
              <a:rPr lang="en-US" altLang="ja-JP" sz="1200" b="1" dirty="0" smtClean="0"/>
              <a:t>SYN</a:t>
            </a:r>
            <a:r>
              <a:rPr lang="ja-JP" altLang="en-US" sz="1200" b="1" dirty="0" smtClean="0"/>
              <a:t>が来た場合は、再度</a:t>
            </a:r>
            <a:r>
              <a:rPr lang="en-US" altLang="ja-JP" sz="1200" b="1" dirty="0" smtClean="0"/>
              <a:t>SYN+ACK</a:t>
            </a:r>
            <a:r>
              <a:rPr lang="ja-JP" altLang="en-US" sz="1200" b="1" dirty="0" smtClean="0"/>
              <a:t>を返す。</a:t>
            </a:r>
            <a:endParaRPr kumimoji="1" lang="ja-JP" altLang="en-US" sz="1200" b="1" dirty="0"/>
          </a:p>
        </p:txBody>
      </p:sp>
      <p:cxnSp>
        <p:nvCxnSpPr>
          <p:cNvPr id="7" name="直線矢印コネクタ 6"/>
          <p:cNvCxnSpPr/>
          <p:nvPr/>
        </p:nvCxnSpPr>
        <p:spPr>
          <a:xfrm rot="5400000">
            <a:off x="718778" y="4545124"/>
            <a:ext cx="3673202" cy="794"/>
          </a:xfrm>
          <a:prstGeom prst="straightConnector1">
            <a:avLst/>
          </a:prstGeom>
          <a:ln w="31750">
            <a:tailEnd type="arrow"/>
          </a:ln>
        </p:spPr>
        <p:style>
          <a:lnRef idx="1">
            <a:schemeClr val="accent1"/>
          </a:lnRef>
          <a:fillRef idx="0">
            <a:schemeClr val="accent1"/>
          </a:fillRef>
          <a:effectRef idx="0">
            <a:schemeClr val="accent1"/>
          </a:effectRef>
          <a:fontRef idx="minor">
            <a:schemeClr val="tx1"/>
          </a:fontRef>
        </p:style>
      </p:cxnSp>
      <p:cxnSp>
        <p:nvCxnSpPr>
          <p:cNvPr id="8" name="直線矢印コネクタ 7"/>
          <p:cNvCxnSpPr/>
          <p:nvPr/>
        </p:nvCxnSpPr>
        <p:spPr>
          <a:xfrm rot="5400000">
            <a:off x="4031543" y="4689537"/>
            <a:ext cx="3673202" cy="1588"/>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sp>
        <p:nvSpPr>
          <p:cNvPr id="9" name="テキスト ボックス 8"/>
          <p:cNvSpPr txBox="1"/>
          <p:nvPr/>
        </p:nvSpPr>
        <p:spPr>
          <a:xfrm>
            <a:off x="2339752" y="2204864"/>
            <a:ext cx="492443" cy="276999"/>
          </a:xfrm>
          <a:prstGeom prst="rect">
            <a:avLst/>
          </a:prstGeom>
          <a:noFill/>
        </p:spPr>
        <p:txBody>
          <a:bodyPr wrap="none" rtlCol="0">
            <a:spAutoFit/>
          </a:bodyPr>
          <a:lstStyle/>
          <a:p>
            <a:r>
              <a:rPr lang="ja-JP" altLang="en-US" sz="1200" b="1" dirty="0" smtClean="0"/>
              <a:t>子機</a:t>
            </a:r>
            <a:endParaRPr kumimoji="1" lang="ja-JP" altLang="en-US" sz="1200" b="1" dirty="0"/>
          </a:p>
        </p:txBody>
      </p:sp>
      <p:sp>
        <p:nvSpPr>
          <p:cNvPr id="10" name="テキスト ボックス 9"/>
          <p:cNvSpPr txBox="1"/>
          <p:nvPr/>
        </p:nvSpPr>
        <p:spPr>
          <a:xfrm>
            <a:off x="5652120" y="2204864"/>
            <a:ext cx="492443" cy="276999"/>
          </a:xfrm>
          <a:prstGeom prst="rect">
            <a:avLst/>
          </a:prstGeom>
          <a:noFill/>
        </p:spPr>
        <p:txBody>
          <a:bodyPr wrap="none" rtlCol="0">
            <a:spAutoFit/>
          </a:bodyPr>
          <a:lstStyle/>
          <a:p>
            <a:r>
              <a:rPr kumimoji="1" lang="ja-JP" altLang="en-US" sz="1200" b="1" dirty="0" smtClean="0"/>
              <a:t>親機</a:t>
            </a:r>
            <a:endParaRPr kumimoji="1" lang="ja-JP" altLang="en-US" sz="1200" b="1" dirty="0"/>
          </a:p>
        </p:txBody>
      </p:sp>
      <p:cxnSp>
        <p:nvCxnSpPr>
          <p:cNvPr id="11" name="直線矢印コネクタ 10"/>
          <p:cNvCxnSpPr/>
          <p:nvPr/>
        </p:nvCxnSpPr>
        <p:spPr>
          <a:xfrm>
            <a:off x="2699792" y="2924944"/>
            <a:ext cx="2880320" cy="360040"/>
          </a:xfrm>
          <a:prstGeom prst="straightConnector1">
            <a:avLst/>
          </a:prstGeom>
          <a:ln>
            <a:prstDash val="solid"/>
            <a:tailEnd type="arrow"/>
          </a:ln>
        </p:spPr>
        <p:style>
          <a:lnRef idx="1">
            <a:schemeClr val="accent1"/>
          </a:lnRef>
          <a:fillRef idx="0">
            <a:schemeClr val="accent1"/>
          </a:fillRef>
          <a:effectRef idx="0">
            <a:schemeClr val="accent1"/>
          </a:effectRef>
          <a:fontRef idx="minor">
            <a:schemeClr val="tx1"/>
          </a:fontRef>
        </p:style>
      </p:cxnSp>
      <p:sp>
        <p:nvSpPr>
          <p:cNvPr id="12" name="テキスト ボックス 11"/>
          <p:cNvSpPr txBox="1"/>
          <p:nvPr/>
        </p:nvSpPr>
        <p:spPr>
          <a:xfrm>
            <a:off x="3923928" y="2708920"/>
            <a:ext cx="434991" cy="276999"/>
          </a:xfrm>
          <a:prstGeom prst="rect">
            <a:avLst/>
          </a:prstGeom>
          <a:noFill/>
        </p:spPr>
        <p:txBody>
          <a:bodyPr wrap="none" rtlCol="0">
            <a:spAutoFit/>
          </a:bodyPr>
          <a:lstStyle/>
          <a:p>
            <a:r>
              <a:rPr kumimoji="1" lang="en-US" altLang="ja-JP" sz="1200" b="1" dirty="0" smtClean="0"/>
              <a:t>SYN</a:t>
            </a:r>
            <a:endParaRPr kumimoji="1" lang="ja-JP" altLang="en-US" sz="1200" b="1" dirty="0"/>
          </a:p>
        </p:txBody>
      </p:sp>
      <p:sp>
        <p:nvSpPr>
          <p:cNvPr id="13" name="テキスト ボックス 12"/>
          <p:cNvSpPr txBox="1"/>
          <p:nvPr/>
        </p:nvSpPr>
        <p:spPr>
          <a:xfrm>
            <a:off x="1619672" y="2492896"/>
            <a:ext cx="837345" cy="276999"/>
          </a:xfrm>
          <a:prstGeom prst="rect">
            <a:avLst/>
          </a:prstGeom>
          <a:noFill/>
        </p:spPr>
        <p:txBody>
          <a:bodyPr wrap="none" rtlCol="0">
            <a:spAutoFit/>
          </a:bodyPr>
          <a:lstStyle/>
          <a:p>
            <a:r>
              <a:rPr kumimoji="1" lang="en-US" altLang="ja-JP" sz="1200" b="1" dirty="0" smtClean="0"/>
              <a:t>SYN_SENT</a:t>
            </a:r>
            <a:endParaRPr kumimoji="1" lang="ja-JP" altLang="en-US" sz="1200" b="1" dirty="0"/>
          </a:p>
        </p:txBody>
      </p:sp>
      <p:sp>
        <p:nvSpPr>
          <p:cNvPr id="14" name="テキスト ボックス 13"/>
          <p:cNvSpPr txBox="1"/>
          <p:nvPr/>
        </p:nvSpPr>
        <p:spPr>
          <a:xfrm>
            <a:off x="6084168" y="2564904"/>
            <a:ext cx="616002" cy="276999"/>
          </a:xfrm>
          <a:prstGeom prst="rect">
            <a:avLst/>
          </a:prstGeom>
          <a:noFill/>
        </p:spPr>
        <p:txBody>
          <a:bodyPr wrap="none" rtlCol="0">
            <a:spAutoFit/>
          </a:bodyPr>
          <a:lstStyle/>
          <a:p>
            <a:r>
              <a:rPr kumimoji="1" lang="en-US" altLang="ja-JP" sz="1200" b="1" dirty="0" smtClean="0"/>
              <a:t>LISTEN</a:t>
            </a:r>
            <a:endParaRPr kumimoji="1" lang="ja-JP" altLang="en-US" sz="1200" b="1" dirty="0"/>
          </a:p>
        </p:txBody>
      </p:sp>
      <p:cxnSp>
        <p:nvCxnSpPr>
          <p:cNvPr id="15" name="直線矢印コネクタ 14"/>
          <p:cNvCxnSpPr/>
          <p:nvPr/>
        </p:nvCxnSpPr>
        <p:spPr>
          <a:xfrm rot="5400000">
            <a:off x="1332434" y="3573016"/>
            <a:ext cx="1583382" cy="794"/>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6" name="乗算記号 15"/>
          <p:cNvSpPr/>
          <p:nvPr/>
        </p:nvSpPr>
        <p:spPr>
          <a:xfrm>
            <a:off x="3995936" y="3573016"/>
            <a:ext cx="576064" cy="576064"/>
          </a:xfrm>
          <a:prstGeom prst="mathMultiply">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17" name="直線矢印コネクタ 16"/>
          <p:cNvCxnSpPr/>
          <p:nvPr/>
        </p:nvCxnSpPr>
        <p:spPr>
          <a:xfrm rot="5400000">
            <a:off x="6120172" y="3104170"/>
            <a:ext cx="504056" cy="158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直線矢印コネクタ 18"/>
          <p:cNvCxnSpPr/>
          <p:nvPr/>
        </p:nvCxnSpPr>
        <p:spPr>
          <a:xfrm rot="10800000" flipV="1">
            <a:off x="2843808" y="3573016"/>
            <a:ext cx="2736304" cy="576064"/>
          </a:xfrm>
          <a:prstGeom prst="straightConnector1">
            <a:avLst/>
          </a:prstGeom>
          <a:ln>
            <a:prstDash val="dash"/>
            <a:tailEnd type="arrow"/>
          </a:ln>
        </p:spPr>
        <p:style>
          <a:lnRef idx="1">
            <a:schemeClr val="accent1"/>
          </a:lnRef>
          <a:fillRef idx="0">
            <a:schemeClr val="accent1"/>
          </a:fillRef>
          <a:effectRef idx="0">
            <a:schemeClr val="accent1"/>
          </a:effectRef>
          <a:fontRef idx="minor">
            <a:schemeClr val="tx1"/>
          </a:fontRef>
        </p:style>
      </p:cxnSp>
      <p:sp>
        <p:nvSpPr>
          <p:cNvPr id="21" name="テキスト ボックス 20"/>
          <p:cNvSpPr txBox="1"/>
          <p:nvPr/>
        </p:nvSpPr>
        <p:spPr>
          <a:xfrm>
            <a:off x="3059832" y="4293096"/>
            <a:ext cx="2472408" cy="461665"/>
          </a:xfrm>
          <a:prstGeom prst="rect">
            <a:avLst/>
          </a:prstGeom>
          <a:noFill/>
        </p:spPr>
        <p:txBody>
          <a:bodyPr wrap="none" rtlCol="0">
            <a:spAutoFit/>
          </a:bodyPr>
          <a:lstStyle/>
          <a:p>
            <a:r>
              <a:rPr kumimoji="1" lang="ja-JP" altLang="en-US" sz="1200" b="1" dirty="0" smtClean="0"/>
              <a:t>子機から</a:t>
            </a:r>
            <a:r>
              <a:rPr kumimoji="1" lang="en-US" altLang="ja-JP" sz="1200" b="1" dirty="0" smtClean="0"/>
              <a:t>SYN</a:t>
            </a:r>
            <a:r>
              <a:rPr kumimoji="1" lang="ja-JP" altLang="en-US" sz="1200" b="1" dirty="0" smtClean="0"/>
              <a:t>が送られて来るたびに</a:t>
            </a:r>
            <a:endParaRPr kumimoji="1" lang="en-US" altLang="ja-JP" sz="1200" b="1" dirty="0" smtClean="0"/>
          </a:p>
          <a:p>
            <a:r>
              <a:rPr lang="ja-JP" altLang="en-US" sz="1200" b="1" dirty="0" smtClean="0"/>
              <a:t>送信する。</a:t>
            </a:r>
            <a:endParaRPr kumimoji="1" lang="ja-JP" altLang="en-US" sz="1200" b="1" dirty="0"/>
          </a:p>
        </p:txBody>
      </p:sp>
      <p:sp>
        <p:nvSpPr>
          <p:cNvPr id="28" name="テキスト ボックス 27"/>
          <p:cNvSpPr txBox="1"/>
          <p:nvPr/>
        </p:nvSpPr>
        <p:spPr>
          <a:xfrm>
            <a:off x="3059832" y="3573016"/>
            <a:ext cx="769826" cy="276999"/>
          </a:xfrm>
          <a:prstGeom prst="rect">
            <a:avLst/>
          </a:prstGeom>
          <a:noFill/>
        </p:spPr>
        <p:txBody>
          <a:bodyPr wrap="none" rtlCol="0">
            <a:spAutoFit/>
          </a:bodyPr>
          <a:lstStyle/>
          <a:p>
            <a:r>
              <a:rPr kumimoji="1" lang="en-US" altLang="ja-JP" sz="1200" b="1" dirty="0" smtClean="0"/>
              <a:t>SYN+ACK</a:t>
            </a:r>
            <a:endParaRPr kumimoji="1" lang="ja-JP" altLang="en-US" sz="1200" b="1" dirty="0"/>
          </a:p>
        </p:txBody>
      </p:sp>
      <p:sp>
        <p:nvSpPr>
          <p:cNvPr id="29" name="テキスト ボックス 28"/>
          <p:cNvSpPr txBox="1"/>
          <p:nvPr/>
        </p:nvSpPr>
        <p:spPr>
          <a:xfrm>
            <a:off x="6012160" y="3356992"/>
            <a:ext cx="868251" cy="276999"/>
          </a:xfrm>
          <a:prstGeom prst="rect">
            <a:avLst/>
          </a:prstGeom>
          <a:noFill/>
        </p:spPr>
        <p:txBody>
          <a:bodyPr wrap="none" rtlCol="0">
            <a:spAutoFit/>
          </a:bodyPr>
          <a:lstStyle/>
          <a:p>
            <a:r>
              <a:rPr kumimoji="1" lang="en-US" altLang="ja-JP" sz="1200" b="1" dirty="0" smtClean="0"/>
              <a:t>SYN_RCVD</a:t>
            </a:r>
            <a:endParaRPr kumimoji="1" lang="ja-JP" altLang="en-US" sz="1200" b="1"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角丸四角形 19"/>
          <p:cNvSpPr/>
          <p:nvPr/>
        </p:nvSpPr>
        <p:spPr>
          <a:xfrm>
            <a:off x="1331640" y="5589240"/>
            <a:ext cx="1656184" cy="720080"/>
          </a:xfrm>
          <a:prstGeom prst="roundRect">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タイトル 1"/>
          <p:cNvSpPr>
            <a:spLocks noGrp="1"/>
          </p:cNvSpPr>
          <p:nvPr>
            <p:ph type="title"/>
          </p:nvPr>
        </p:nvSpPr>
        <p:spPr/>
        <p:txBody>
          <a:bodyPr>
            <a:normAutofit/>
          </a:bodyPr>
          <a:lstStyle/>
          <a:p>
            <a:r>
              <a:rPr lang="ja-JP" altLang="en-US" sz="2000" dirty="0" smtClean="0"/>
              <a:t>送信時キャリアセンス検知時のランダム待ち時間機能</a:t>
            </a:r>
            <a:endParaRPr kumimoji="1" lang="ja-JP" altLang="en-US" sz="2000" dirty="0"/>
          </a:p>
        </p:txBody>
      </p:sp>
      <p:sp>
        <p:nvSpPr>
          <p:cNvPr id="4" name="テキスト ボックス 3"/>
          <p:cNvSpPr txBox="1"/>
          <p:nvPr/>
        </p:nvSpPr>
        <p:spPr>
          <a:xfrm>
            <a:off x="1259632" y="1124744"/>
            <a:ext cx="6997428" cy="1015663"/>
          </a:xfrm>
          <a:prstGeom prst="rect">
            <a:avLst/>
          </a:prstGeom>
          <a:noFill/>
        </p:spPr>
        <p:txBody>
          <a:bodyPr wrap="none" rtlCol="0">
            <a:spAutoFit/>
          </a:bodyPr>
          <a:lstStyle/>
          <a:p>
            <a:r>
              <a:rPr lang="ja-JP" altLang="en-US" sz="1200" b="1" dirty="0" smtClean="0"/>
              <a:t>・キャリアセンス機能で、キャリアがあるかどうかを確認し、存在していることを確認した際は送信を中止し、</a:t>
            </a:r>
            <a:endParaRPr lang="en-US" altLang="ja-JP" sz="1200" b="1" dirty="0" smtClean="0"/>
          </a:p>
          <a:p>
            <a:r>
              <a:rPr kumimoji="1" lang="ja-JP" altLang="en-US" sz="1200" b="1" dirty="0" smtClean="0"/>
              <a:t>　一旦待機する。その後ランダムな時間を待機し、再度送信動作を再開する。</a:t>
            </a:r>
            <a:endParaRPr kumimoji="1" lang="en-US" altLang="ja-JP" sz="1200" b="1" dirty="0" smtClean="0"/>
          </a:p>
          <a:p>
            <a:r>
              <a:rPr lang="ja-JP" altLang="en-US" sz="1200" b="1" dirty="0" smtClean="0"/>
              <a:t>　</a:t>
            </a:r>
            <a:r>
              <a:rPr lang="en-US" altLang="ja-JP" sz="1200" b="1" dirty="0" smtClean="0"/>
              <a:t>(CSMA/CD</a:t>
            </a:r>
            <a:r>
              <a:rPr lang="ja-JP" altLang="en-US" sz="1200" b="1" dirty="0" smtClean="0"/>
              <a:t>方式</a:t>
            </a:r>
            <a:r>
              <a:rPr lang="en-US" altLang="ja-JP" sz="1200" b="1" dirty="0" smtClean="0"/>
              <a:t>)</a:t>
            </a:r>
          </a:p>
          <a:p>
            <a:r>
              <a:rPr lang="en-US" altLang="ja-JP" sz="1200" b="1" dirty="0" smtClean="0"/>
              <a:t>   http://www.sophia-it.com/content/Carrier+Sense+Multiple+Access+with+Collision+Detection</a:t>
            </a:r>
          </a:p>
          <a:p>
            <a:r>
              <a:rPr lang="en-US" altLang="ja-JP" sz="1200" b="1" dirty="0" smtClean="0"/>
              <a:t>   http://www.itbook.info/study/p26.html</a:t>
            </a:r>
            <a:endParaRPr kumimoji="1" lang="ja-JP" altLang="en-US" sz="1200" b="1" dirty="0"/>
          </a:p>
        </p:txBody>
      </p:sp>
      <p:sp>
        <p:nvSpPr>
          <p:cNvPr id="9" name="テキスト ボックス 8"/>
          <p:cNvSpPr txBox="1"/>
          <p:nvPr/>
        </p:nvSpPr>
        <p:spPr>
          <a:xfrm>
            <a:off x="611560" y="3501008"/>
            <a:ext cx="570990" cy="276999"/>
          </a:xfrm>
          <a:prstGeom prst="rect">
            <a:avLst/>
          </a:prstGeom>
          <a:noFill/>
        </p:spPr>
        <p:txBody>
          <a:bodyPr wrap="none" rtlCol="0">
            <a:spAutoFit/>
          </a:bodyPr>
          <a:lstStyle/>
          <a:p>
            <a:r>
              <a:rPr lang="ja-JP" altLang="en-US" sz="1200" b="1" dirty="0" smtClean="0"/>
              <a:t>子機</a:t>
            </a:r>
            <a:r>
              <a:rPr lang="en-US" altLang="ja-JP" sz="1200" b="1" dirty="0" smtClean="0"/>
              <a:t>1</a:t>
            </a:r>
            <a:endParaRPr kumimoji="1" lang="ja-JP" altLang="en-US" sz="1200" b="1" dirty="0"/>
          </a:p>
        </p:txBody>
      </p:sp>
      <p:sp>
        <p:nvSpPr>
          <p:cNvPr id="10" name="テキスト ボックス 9"/>
          <p:cNvSpPr txBox="1"/>
          <p:nvPr/>
        </p:nvSpPr>
        <p:spPr>
          <a:xfrm>
            <a:off x="1907704" y="5949280"/>
            <a:ext cx="492443" cy="276999"/>
          </a:xfrm>
          <a:prstGeom prst="rect">
            <a:avLst/>
          </a:prstGeom>
          <a:noFill/>
        </p:spPr>
        <p:txBody>
          <a:bodyPr wrap="none" rtlCol="0">
            <a:spAutoFit/>
          </a:bodyPr>
          <a:lstStyle/>
          <a:p>
            <a:r>
              <a:rPr kumimoji="1" lang="ja-JP" altLang="en-US" sz="1200" b="1" dirty="0" smtClean="0"/>
              <a:t>親機</a:t>
            </a:r>
            <a:endParaRPr kumimoji="1" lang="ja-JP" altLang="en-US" sz="1200" b="1" dirty="0"/>
          </a:p>
        </p:txBody>
      </p:sp>
      <p:sp>
        <p:nvSpPr>
          <p:cNvPr id="22" name="円/楕円 21"/>
          <p:cNvSpPr/>
          <p:nvPr/>
        </p:nvSpPr>
        <p:spPr>
          <a:xfrm>
            <a:off x="611560" y="3789040"/>
            <a:ext cx="648072" cy="43204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3" name="円/楕円 22"/>
          <p:cNvSpPr/>
          <p:nvPr/>
        </p:nvSpPr>
        <p:spPr>
          <a:xfrm>
            <a:off x="1835696" y="3717032"/>
            <a:ext cx="648072" cy="43204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4" name="円/楕円 23"/>
          <p:cNvSpPr/>
          <p:nvPr/>
        </p:nvSpPr>
        <p:spPr>
          <a:xfrm>
            <a:off x="2987824" y="3717032"/>
            <a:ext cx="648072" cy="43204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5" name="テキスト ボックス 24"/>
          <p:cNvSpPr txBox="1"/>
          <p:nvPr/>
        </p:nvSpPr>
        <p:spPr>
          <a:xfrm>
            <a:off x="1907704" y="3429000"/>
            <a:ext cx="570990" cy="276999"/>
          </a:xfrm>
          <a:prstGeom prst="rect">
            <a:avLst/>
          </a:prstGeom>
          <a:noFill/>
        </p:spPr>
        <p:txBody>
          <a:bodyPr wrap="none" rtlCol="0">
            <a:spAutoFit/>
          </a:bodyPr>
          <a:lstStyle/>
          <a:p>
            <a:r>
              <a:rPr lang="ja-JP" altLang="en-US" sz="1200" b="1" dirty="0" smtClean="0"/>
              <a:t>子機</a:t>
            </a:r>
            <a:r>
              <a:rPr lang="en-US" altLang="ja-JP" sz="1200" b="1" dirty="0" smtClean="0"/>
              <a:t>2</a:t>
            </a:r>
            <a:endParaRPr kumimoji="1" lang="ja-JP" altLang="en-US" sz="1200" b="1" dirty="0"/>
          </a:p>
        </p:txBody>
      </p:sp>
      <p:sp>
        <p:nvSpPr>
          <p:cNvPr id="26" name="テキスト ボックス 25"/>
          <p:cNvSpPr txBox="1"/>
          <p:nvPr/>
        </p:nvSpPr>
        <p:spPr>
          <a:xfrm>
            <a:off x="3059832" y="3429000"/>
            <a:ext cx="570990" cy="276999"/>
          </a:xfrm>
          <a:prstGeom prst="rect">
            <a:avLst/>
          </a:prstGeom>
          <a:noFill/>
        </p:spPr>
        <p:txBody>
          <a:bodyPr wrap="none" rtlCol="0">
            <a:spAutoFit/>
          </a:bodyPr>
          <a:lstStyle/>
          <a:p>
            <a:r>
              <a:rPr lang="ja-JP" altLang="en-US" sz="1200" b="1" dirty="0" smtClean="0"/>
              <a:t>子機</a:t>
            </a:r>
            <a:r>
              <a:rPr lang="en-US" altLang="ja-JP" sz="1200" b="1" dirty="0" smtClean="0"/>
              <a:t>3</a:t>
            </a:r>
            <a:endParaRPr kumimoji="1" lang="ja-JP" altLang="en-US" sz="1200" b="1" dirty="0"/>
          </a:p>
        </p:txBody>
      </p:sp>
      <p:cxnSp>
        <p:nvCxnSpPr>
          <p:cNvPr id="27" name="直線矢印コネクタ 26"/>
          <p:cNvCxnSpPr>
            <a:stCxn id="22" idx="4"/>
          </p:cNvCxnSpPr>
          <p:nvPr/>
        </p:nvCxnSpPr>
        <p:spPr>
          <a:xfrm rot="16200000" flipH="1">
            <a:off x="881590" y="4275094"/>
            <a:ext cx="1080120" cy="97210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7" name="直線矢印コネクタ 36"/>
          <p:cNvCxnSpPr>
            <a:stCxn id="23" idx="4"/>
          </p:cNvCxnSpPr>
          <p:nvPr/>
        </p:nvCxnSpPr>
        <p:spPr>
          <a:xfrm rot="16200000" flipH="1">
            <a:off x="1637674" y="4671138"/>
            <a:ext cx="1080120" cy="3600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0" name="直線矢印コネクタ 39"/>
          <p:cNvCxnSpPr>
            <a:stCxn id="24" idx="4"/>
            <a:endCxn id="43" idx="1"/>
          </p:cNvCxnSpPr>
          <p:nvPr/>
        </p:nvCxnSpPr>
        <p:spPr>
          <a:xfrm rot="5400000">
            <a:off x="2291406" y="4203086"/>
            <a:ext cx="1074460" cy="96644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43" name="乗算記号 42"/>
          <p:cNvSpPr/>
          <p:nvPr/>
        </p:nvSpPr>
        <p:spPr>
          <a:xfrm>
            <a:off x="1907704" y="5085184"/>
            <a:ext cx="576064" cy="576064"/>
          </a:xfrm>
          <a:prstGeom prst="mathMultiply">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7" name="角丸四角形 46"/>
          <p:cNvSpPr/>
          <p:nvPr/>
        </p:nvSpPr>
        <p:spPr>
          <a:xfrm>
            <a:off x="6372200" y="5589240"/>
            <a:ext cx="1656184" cy="720080"/>
          </a:xfrm>
          <a:prstGeom prst="roundRect">
            <a:avLst/>
          </a:prstGeom>
          <a:solidFill>
            <a:schemeClr val="accent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8" name="テキスト ボックス 47"/>
          <p:cNvSpPr txBox="1"/>
          <p:nvPr/>
        </p:nvSpPr>
        <p:spPr>
          <a:xfrm>
            <a:off x="5652120" y="3501008"/>
            <a:ext cx="570990" cy="276999"/>
          </a:xfrm>
          <a:prstGeom prst="rect">
            <a:avLst/>
          </a:prstGeom>
          <a:noFill/>
        </p:spPr>
        <p:txBody>
          <a:bodyPr wrap="none" rtlCol="0">
            <a:spAutoFit/>
          </a:bodyPr>
          <a:lstStyle/>
          <a:p>
            <a:r>
              <a:rPr lang="ja-JP" altLang="en-US" sz="1200" b="1" dirty="0" smtClean="0"/>
              <a:t>子機</a:t>
            </a:r>
            <a:r>
              <a:rPr lang="en-US" altLang="ja-JP" sz="1200" b="1" dirty="0" smtClean="0"/>
              <a:t>1</a:t>
            </a:r>
            <a:endParaRPr kumimoji="1" lang="ja-JP" altLang="en-US" sz="1200" b="1" dirty="0"/>
          </a:p>
        </p:txBody>
      </p:sp>
      <p:sp>
        <p:nvSpPr>
          <p:cNvPr id="49" name="テキスト ボックス 48"/>
          <p:cNvSpPr txBox="1"/>
          <p:nvPr/>
        </p:nvSpPr>
        <p:spPr>
          <a:xfrm>
            <a:off x="6948264" y="5949280"/>
            <a:ext cx="492443" cy="276999"/>
          </a:xfrm>
          <a:prstGeom prst="rect">
            <a:avLst/>
          </a:prstGeom>
          <a:noFill/>
        </p:spPr>
        <p:txBody>
          <a:bodyPr wrap="none" rtlCol="0">
            <a:spAutoFit/>
          </a:bodyPr>
          <a:lstStyle/>
          <a:p>
            <a:r>
              <a:rPr kumimoji="1" lang="ja-JP" altLang="en-US" sz="1200" b="1" dirty="0" smtClean="0"/>
              <a:t>親機</a:t>
            </a:r>
            <a:endParaRPr kumimoji="1" lang="ja-JP" altLang="en-US" sz="1200" b="1" dirty="0"/>
          </a:p>
        </p:txBody>
      </p:sp>
      <p:sp>
        <p:nvSpPr>
          <p:cNvPr id="50" name="円/楕円 49"/>
          <p:cNvSpPr/>
          <p:nvPr/>
        </p:nvSpPr>
        <p:spPr>
          <a:xfrm>
            <a:off x="5652120" y="3789040"/>
            <a:ext cx="648072" cy="43204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1" name="円/楕円 50"/>
          <p:cNvSpPr/>
          <p:nvPr/>
        </p:nvSpPr>
        <p:spPr>
          <a:xfrm>
            <a:off x="6876256" y="3717032"/>
            <a:ext cx="648072" cy="43204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2" name="円/楕円 51"/>
          <p:cNvSpPr/>
          <p:nvPr/>
        </p:nvSpPr>
        <p:spPr>
          <a:xfrm>
            <a:off x="8028384" y="3717032"/>
            <a:ext cx="648072" cy="43204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3" name="テキスト ボックス 52"/>
          <p:cNvSpPr txBox="1"/>
          <p:nvPr/>
        </p:nvSpPr>
        <p:spPr>
          <a:xfrm>
            <a:off x="6948264" y="3429000"/>
            <a:ext cx="570990" cy="276999"/>
          </a:xfrm>
          <a:prstGeom prst="rect">
            <a:avLst/>
          </a:prstGeom>
          <a:noFill/>
        </p:spPr>
        <p:txBody>
          <a:bodyPr wrap="none" rtlCol="0">
            <a:spAutoFit/>
          </a:bodyPr>
          <a:lstStyle/>
          <a:p>
            <a:r>
              <a:rPr lang="ja-JP" altLang="en-US" sz="1200" b="1" dirty="0" smtClean="0"/>
              <a:t>子機</a:t>
            </a:r>
            <a:r>
              <a:rPr lang="en-US" altLang="ja-JP" sz="1200" b="1" dirty="0" smtClean="0"/>
              <a:t>2</a:t>
            </a:r>
            <a:endParaRPr kumimoji="1" lang="ja-JP" altLang="en-US" sz="1200" b="1" dirty="0"/>
          </a:p>
        </p:txBody>
      </p:sp>
      <p:sp>
        <p:nvSpPr>
          <p:cNvPr id="54" name="テキスト ボックス 53"/>
          <p:cNvSpPr txBox="1"/>
          <p:nvPr/>
        </p:nvSpPr>
        <p:spPr>
          <a:xfrm>
            <a:off x="8100392" y="3429000"/>
            <a:ext cx="570990" cy="276999"/>
          </a:xfrm>
          <a:prstGeom prst="rect">
            <a:avLst/>
          </a:prstGeom>
          <a:noFill/>
        </p:spPr>
        <p:txBody>
          <a:bodyPr wrap="none" rtlCol="0">
            <a:spAutoFit/>
          </a:bodyPr>
          <a:lstStyle/>
          <a:p>
            <a:r>
              <a:rPr lang="ja-JP" altLang="en-US" sz="1200" b="1" dirty="0" smtClean="0"/>
              <a:t>子機</a:t>
            </a:r>
            <a:r>
              <a:rPr lang="en-US" altLang="ja-JP" sz="1200" b="1" dirty="0" smtClean="0"/>
              <a:t>3</a:t>
            </a:r>
            <a:endParaRPr kumimoji="1" lang="ja-JP" altLang="en-US" sz="1200" b="1" dirty="0"/>
          </a:p>
        </p:txBody>
      </p:sp>
      <p:cxnSp>
        <p:nvCxnSpPr>
          <p:cNvPr id="56" name="直線矢印コネクタ 55"/>
          <p:cNvCxnSpPr>
            <a:stCxn id="51" idx="4"/>
          </p:cNvCxnSpPr>
          <p:nvPr/>
        </p:nvCxnSpPr>
        <p:spPr>
          <a:xfrm rot="16200000" flipH="1">
            <a:off x="6534218" y="4815154"/>
            <a:ext cx="1368152" cy="3600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grpSp>
        <p:nvGrpSpPr>
          <p:cNvPr id="70" name="グループ化 69"/>
          <p:cNvGrpSpPr/>
          <p:nvPr/>
        </p:nvGrpSpPr>
        <p:grpSpPr>
          <a:xfrm>
            <a:off x="5652120" y="4149080"/>
            <a:ext cx="648072" cy="288032"/>
            <a:chOff x="5076056" y="4509120"/>
            <a:chExt cx="648072" cy="288032"/>
          </a:xfrm>
        </p:grpSpPr>
        <p:sp>
          <p:nvSpPr>
            <p:cNvPr id="69" name="角丸四角形 68"/>
            <p:cNvSpPr/>
            <p:nvPr/>
          </p:nvSpPr>
          <p:spPr>
            <a:xfrm>
              <a:off x="5076056" y="4509120"/>
              <a:ext cx="648072" cy="288032"/>
            </a:xfrm>
            <a:prstGeom prst="roundRect">
              <a:avLst/>
            </a:prstGeom>
            <a:solidFill>
              <a:schemeClr val="accent3">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0" name="テキスト ボックス 59"/>
            <p:cNvSpPr txBox="1"/>
            <p:nvPr/>
          </p:nvSpPr>
          <p:spPr>
            <a:xfrm>
              <a:off x="5076056" y="4509120"/>
              <a:ext cx="646331" cy="276999"/>
            </a:xfrm>
            <a:prstGeom prst="rect">
              <a:avLst/>
            </a:prstGeom>
            <a:noFill/>
          </p:spPr>
          <p:txBody>
            <a:bodyPr wrap="none" rtlCol="0">
              <a:spAutoFit/>
            </a:bodyPr>
            <a:lstStyle/>
            <a:p>
              <a:r>
                <a:rPr lang="en-US" altLang="ja-JP" sz="1200" b="1" dirty="0" smtClean="0"/>
                <a:t>CS</a:t>
              </a:r>
              <a:r>
                <a:rPr lang="ja-JP" altLang="en-US" sz="1200" b="1" dirty="0" smtClean="0"/>
                <a:t>検知</a:t>
              </a:r>
              <a:endParaRPr kumimoji="1" lang="ja-JP" altLang="en-US" sz="1200" b="1" dirty="0"/>
            </a:p>
          </p:txBody>
        </p:sp>
      </p:grpSp>
      <p:sp>
        <p:nvSpPr>
          <p:cNvPr id="63" name="テキスト ボックス 62"/>
          <p:cNvSpPr txBox="1"/>
          <p:nvPr/>
        </p:nvSpPr>
        <p:spPr>
          <a:xfrm>
            <a:off x="2843808" y="4653136"/>
            <a:ext cx="434991" cy="276999"/>
          </a:xfrm>
          <a:prstGeom prst="rect">
            <a:avLst/>
          </a:prstGeom>
          <a:noFill/>
        </p:spPr>
        <p:txBody>
          <a:bodyPr wrap="none" rtlCol="0">
            <a:spAutoFit/>
          </a:bodyPr>
          <a:lstStyle/>
          <a:p>
            <a:r>
              <a:rPr kumimoji="1" lang="en-US" altLang="ja-JP" sz="1200" b="1" dirty="0" smtClean="0"/>
              <a:t>SYN</a:t>
            </a:r>
            <a:endParaRPr kumimoji="1" lang="ja-JP" altLang="en-US" sz="1200" b="1" dirty="0"/>
          </a:p>
        </p:txBody>
      </p:sp>
      <p:sp>
        <p:nvSpPr>
          <p:cNvPr id="64" name="テキスト ボックス 63"/>
          <p:cNvSpPr txBox="1"/>
          <p:nvPr/>
        </p:nvSpPr>
        <p:spPr>
          <a:xfrm>
            <a:off x="1907704" y="4437112"/>
            <a:ext cx="434991" cy="276999"/>
          </a:xfrm>
          <a:prstGeom prst="rect">
            <a:avLst/>
          </a:prstGeom>
          <a:noFill/>
        </p:spPr>
        <p:txBody>
          <a:bodyPr wrap="none" rtlCol="0">
            <a:spAutoFit/>
          </a:bodyPr>
          <a:lstStyle/>
          <a:p>
            <a:r>
              <a:rPr kumimoji="1" lang="en-US" altLang="ja-JP" sz="1200" b="1" dirty="0" smtClean="0"/>
              <a:t>SYN</a:t>
            </a:r>
            <a:endParaRPr kumimoji="1" lang="ja-JP" altLang="en-US" sz="1200" b="1" dirty="0"/>
          </a:p>
        </p:txBody>
      </p:sp>
      <p:sp>
        <p:nvSpPr>
          <p:cNvPr id="65" name="テキスト ボックス 64"/>
          <p:cNvSpPr txBox="1"/>
          <p:nvPr/>
        </p:nvSpPr>
        <p:spPr>
          <a:xfrm>
            <a:off x="1259632" y="4725144"/>
            <a:ext cx="434991" cy="276999"/>
          </a:xfrm>
          <a:prstGeom prst="rect">
            <a:avLst/>
          </a:prstGeom>
          <a:noFill/>
        </p:spPr>
        <p:txBody>
          <a:bodyPr wrap="none" rtlCol="0">
            <a:spAutoFit/>
          </a:bodyPr>
          <a:lstStyle/>
          <a:p>
            <a:r>
              <a:rPr kumimoji="1" lang="en-US" altLang="ja-JP" sz="1200" b="1" dirty="0" smtClean="0"/>
              <a:t>SYN</a:t>
            </a:r>
            <a:endParaRPr kumimoji="1" lang="ja-JP" altLang="en-US" sz="1200" b="1" dirty="0"/>
          </a:p>
        </p:txBody>
      </p:sp>
      <p:sp>
        <p:nvSpPr>
          <p:cNvPr id="66" name="テキスト ボックス 65"/>
          <p:cNvSpPr txBox="1"/>
          <p:nvPr/>
        </p:nvSpPr>
        <p:spPr>
          <a:xfrm>
            <a:off x="2339752" y="5301208"/>
            <a:ext cx="492443" cy="276999"/>
          </a:xfrm>
          <a:prstGeom prst="rect">
            <a:avLst/>
          </a:prstGeom>
          <a:noFill/>
        </p:spPr>
        <p:txBody>
          <a:bodyPr wrap="none" rtlCol="0">
            <a:spAutoFit/>
          </a:bodyPr>
          <a:lstStyle/>
          <a:p>
            <a:r>
              <a:rPr kumimoji="1" lang="ja-JP" altLang="en-US" sz="1200" b="1" dirty="0" smtClean="0"/>
              <a:t>衝突</a:t>
            </a:r>
            <a:endParaRPr kumimoji="1" lang="ja-JP" altLang="en-US" sz="1200" b="1" dirty="0"/>
          </a:p>
        </p:txBody>
      </p:sp>
      <p:grpSp>
        <p:nvGrpSpPr>
          <p:cNvPr id="71" name="グループ化 70"/>
          <p:cNvGrpSpPr/>
          <p:nvPr/>
        </p:nvGrpSpPr>
        <p:grpSpPr>
          <a:xfrm>
            <a:off x="8028384" y="4077072"/>
            <a:ext cx="648072" cy="288032"/>
            <a:chOff x="5076056" y="4509120"/>
            <a:chExt cx="648072" cy="288032"/>
          </a:xfrm>
        </p:grpSpPr>
        <p:sp>
          <p:nvSpPr>
            <p:cNvPr id="72" name="角丸四角形 71"/>
            <p:cNvSpPr/>
            <p:nvPr/>
          </p:nvSpPr>
          <p:spPr>
            <a:xfrm>
              <a:off x="5076056" y="4509120"/>
              <a:ext cx="648072" cy="288032"/>
            </a:xfrm>
            <a:prstGeom prst="roundRect">
              <a:avLst/>
            </a:prstGeom>
            <a:solidFill>
              <a:schemeClr val="accent3">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3" name="テキスト ボックス 72"/>
            <p:cNvSpPr txBox="1"/>
            <p:nvPr/>
          </p:nvSpPr>
          <p:spPr>
            <a:xfrm>
              <a:off x="5076056" y="4509120"/>
              <a:ext cx="646331" cy="276999"/>
            </a:xfrm>
            <a:prstGeom prst="rect">
              <a:avLst/>
            </a:prstGeom>
            <a:noFill/>
          </p:spPr>
          <p:txBody>
            <a:bodyPr wrap="none" rtlCol="0">
              <a:spAutoFit/>
            </a:bodyPr>
            <a:lstStyle/>
            <a:p>
              <a:r>
                <a:rPr lang="en-US" altLang="ja-JP" sz="1200" b="1" dirty="0" smtClean="0"/>
                <a:t>CS</a:t>
              </a:r>
              <a:r>
                <a:rPr lang="ja-JP" altLang="en-US" sz="1200" b="1" dirty="0" smtClean="0"/>
                <a:t>検知</a:t>
              </a:r>
              <a:endParaRPr kumimoji="1" lang="ja-JP" altLang="en-US" sz="1200" b="1" dirty="0"/>
            </a:p>
          </p:txBody>
        </p:sp>
      </p:grpSp>
      <p:sp>
        <p:nvSpPr>
          <p:cNvPr id="74" name="テキスト ボックス 73"/>
          <p:cNvSpPr txBox="1"/>
          <p:nvPr/>
        </p:nvSpPr>
        <p:spPr>
          <a:xfrm>
            <a:off x="7308304" y="5013176"/>
            <a:ext cx="434991" cy="276999"/>
          </a:xfrm>
          <a:prstGeom prst="rect">
            <a:avLst/>
          </a:prstGeom>
          <a:noFill/>
        </p:spPr>
        <p:txBody>
          <a:bodyPr wrap="none" rtlCol="0">
            <a:spAutoFit/>
          </a:bodyPr>
          <a:lstStyle/>
          <a:p>
            <a:r>
              <a:rPr kumimoji="1" lang="en-US" altLang="ja-JP" sz="1200" b="1" dirty="0" smtClean="0"/>
              <a:t>SYN</a:t>
            </a:r>
            <a:endParaRPr kumimoji="1" lang="ja-JP" altLang="en-US" sz="1200" b="1" dirty="0"/>
          </a:p>
        </p:txBody>
      </p:sp>
      <p:grpSp>
        <p:nvGrpSpPr>
          <p:cNvPr id="75" name="グループ化 74"/>
          <p:cNvGrpSpPr/>
          <p:nvPr/>
        </p:nvGrpSpPr>
        <p:grpSpPr>
          <a:xfrm>
            <a:off x="5508104" y="4437112"/>
            <a:ext cx="1152128" cy="288032"/>
            <a:chOff x="5076056" y="4509120"/>
            <a:chExt cx="648072" cy="288032"/>
          </a:xfrm>
          <a:solidFill>
            <a:srgbClr val="FFFF00"/>
          </a:solidFill>
        </p:grpSpPr>
        <p:sp>
          <p:nvSpPr>
            <p:cNvPr id="76" name="角丸四角形 75"/>
            <p:cNvSpPr/>
            <p:nvPr/>
          </p:nvSpPr>
          <p:spPr>
            <a:xfrm>
              <a:off x="5076056" y="4509120"/>
              <a:ext cx="648072" cy="288032"/>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7" name="テキスト ボックス 76"/>
            <p:cNvSpPr txBox="1"/>
            <p:nvPr/>
          </p:nvSpPr>
          <p:spPr>
            <a:xfrm>
              <a:off x="5076057" y="4520153"/>
              <a:ext cx="607017" cy="276999"/>
            </a:xfrm>
            <a:prstGeom prst="rect">
              <a:avLst/>
            </a:prstGeom>
            <a:noFill/>
          </p:spPr>
          <p:txBody>
            <a:bodyPr wrap="none" rtlCol="0">
              <a:spAutoFit/>
            </a:bodyPr>
            <a:lstStyle/>
            <a:p>
              <a:r>
                <a:rPr kumimoji="1" lang="en-US" altLang="ja-JP" sz="1200" b="1" dirty="0" smtClean="0"/>
                <a:t>1</a:t>
              </a:r>
              <a:r>
                <a:rPr kumimoji="1" lang="ja-JP" altLang="en-US" sz="1200" b="1" dirty="0" smtClean="0"/>
                <a:t>秒後再トライ</a:t>
              </a:r>
              <a:endParaRPr kumimoji="1" lang="ja-JP" altLang="en-US" sz="1200" b="1" dirty="0"/>
            </a:p>
          </p:txBody>
        </p:sp>
      </p:grpSp>
      <p:grpSp>
        <p:nvGrpSpPr>
          <p:cNvPr id="78" name="グループ化 77"/>
          <p:cNvGrpSpPr/>
          <p:nvPr/>
        </p:nvGrpSpPr>
        <p:grpSpPr>
          <a:xfrm>
            <a:off x="7740352" y="4365104"/>
            <a:ext cx="1152128" cy="288032"/>
            <a:chOff x="5076056" y="4509120"/>
            <a:chExt cx="648072" cy="288032"/>
          </a:xfrm>
          <a:solidFill>
            <a:srgbClr val="FFFF00"/>
          </a:solidFill>
        </p:grpSpPr>
        <p:sp>
          <p:nvSpPr>
            <p:cNvPr id="79" name="角丸四角形 78"/>
            <p:cNvSpPr/>
            <p:nvPr/>
          </p:nvSpPr>
          <p:spPr>
            <a:xfrm>
              <a:off x="5076056" y="4509120"/>
              <a:ext cx="648072" cy="288032"/>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0" name="テキスト ボックス 79"/>
            <p:cNvSpPr txBox="1"/>
            <p:nvPr/>
          </p:nvSpPr>
          <p:spPr>
            <a:xfrm>
              <a:off x="5076057" y="4520153"/>
              <a:ext cx="607017" cy="276999"/>
            </a:xfrm>
            <a:prstGeom prst="rect">
              <a:avLst/>
            </a:prstGeom>
            <a:noFill/>
          </p:spPr>
          <p:txBody>
            <a:bodyPr wrap="none" rtlCol="0">
              <a:spAutoFit/>
            </a:bodyPr>
            <a:lstStyle/>
            <a:p>
              <a:r>
                <a:rPr lang="en-US" altLang="ja-JP" sz="1200" b="1" dirty="0" smtClean="0"/>
                <a:t>2</a:t>
              </a:r>
              <a:r>
                <a:rPr kumimoji="1" lang="ja-JP" altLang="en-US" sz="1200" b="1" dirty="0" smtClean="0"/>
                <a:t>秒後再トライ</a:t>
              </a:r>
              <a:endParaRPr kumimoji="1" lang="ja-JP" altLang="en-US" sz="1200" b="1" dirty="0"/>
            </a:p>
          </p:txBody>
        </p:sp>
      </p:grpSp>
      <p:sp>
        <p:nvSpPr>
          <p:cNvPr id="81" name="テキスト ボックス 80"/>
          <p:cNvSpPr txBox="1"/>
          <p:nvPr/>
        </p:nvSpPr>
        <p:spPr>
          <a:xfrm>
            <a:off x="1403648" y="2276872"/>
            <a:ext cx="4599336" cy="276999"/>
          </a:xfrm>
          <a:prstGeom prst="rect">
            <a:avLst/>
          </a:prstGeom>
          <a:noFill/>
        </p:spPr>
        <p:txBody>
          <a:bodyPr wrap="none" rtlCol="0">
            <a:spAutoFit/>
          </a:bodyPr>
          <a:lstStyle/>
          <a:p>
            <a:r>
              <a:rPr lang="ja-JP" altLang="en-US" sz="1200" b="1" dirty="0" smtClean="0"/>
              <a:t>・キャリアセンスのしきい値は</a:t>
            </a:r>
            <a:r>
              <a:rPr lang="en-US" altLang="ja-JP" sz="1200" b="1" dirty="0" smtClean="0"/>
              <a:t>CC1101</a:t>
            </a:r>
            <a:r>
              <a:rPr lang="ja-JP" altLang="en-US" sz="1200" b="1" dirty="0" smtClean="0"/>
              <a:t>のデフォルト設定で</a:t>
            </a:r>
            <a:r>
              <a:rPr lang="en-US" altLang="ja-JP" sz="1200" b="1" dirty="0" smtClean="0"/>
              <a:t>-95dBm</a:t>
            </a:r>
            <a:r>
              <a:rPr lang="ja-JP" altLang="en-US" sz="1200" b="1" dirty="0" smtClean="0"/>
              <a:t>付近</a:t>
            </a:r>
            <a:endParaRPr lang="en-US" altLang="ja-JP" sz="1200" b="1" dirty="0" smtClean="0"/>
          </a:p>
        </p:txBody>
      </p:sp>
      <p:sp>
        <p:nvSpPr>
          <p:cNvPr id="82" name="テキスト ボックス 81"/>
          <p:cNvSpPr txBox="1"/>
          <p:nvPr/>
        </p:nvSpPr>
        <p:spPr>
          <a:xfrm>
            <a:off x="467544" y="3342184"/>
            <a:ext cx="795411" cy="230832"/>
          </a:xfrm>
          <a:prstGeom prst="rect">
            <a:avLst/>
          </a:prstGeom>
          <a:noFill/>
        </p:spPr>
        <p:txBody>
          <a:bodyPr wrap="none" rtlCol="0">
            <a:spAutoFit/>
          </a:bodyPr>
          <a:lstStyle/>
          <a:p>
            <a:r>
              <a:rPr kumimoji="1" lang="ja-JP" altLang="en-US" sz="900" b="1" dirty="0" smtClean="0"/>
              <a:t>イベント発生</a:t>
            </a:r>
            <a:endParaRPr kumimoji="1" lang="ja-JP" altLang="en-US" sz="900" b="1" dirty="0"/>
          </a:p>
        </p:txBody>
      </p:sp>
      <p:sp>
        <p:nvSpPr>
          <p:cNvPr id="83" name="テキスト ボックス 82"/>
          <p:cNvSpPr txBox="1"/>
          <p:nvPr/>
        </p:nvSpPr>
        <p:spPr>
          <a:xfrm>
            <a:off x="1763688" y="3284984"/>
            <a:ext cx="795411" cy="230832"/>
          </a:xfrm>
          <a:prstGeom prst="rect">
            <a:avLst/>
          </a:prstGeom>
          <a:noFill/>
        </p:spPr>
        <p:txBody>
          <a:bodyPr wrap="none" rtlCol="0">
            <a:spAutoFit/>
          </a:bodyPr>
          <a:lstStyle/>
          <a:p>
            <a:r>
              <a:rPr kumimoji="1" lang="ja-JP" altLang="en-US" sz="900" b="1" dirty="0" smtClean="0"/>
              <a:t>イベント発生</a:t>
            </a:r>
            <a:endParaRPr kumimoji="1" lang="ja-JP" altLang="en-US" sz="900" b="1" dirty="0"/>
          </a:p>
        </p:txBody>
      </p:sp>
      <p:sp>
        <p:nvSpPr>
          <p:cNvPr id="84" name="テキスト ボックス 83"/>
          <p:cNvSpPr txBox="1"/>
          <p:nvPr/>
        </p:nvSpPr>
        <p:spPr>
          <a:xfrm>
            <a:off x="2987824" y="3270176"/>
            <a:ext cx="795411" cy="230832"/>
          </a:xfrm>
          <a:prstGeom prst="rect">
            <a:avLst/>
          </a:prstGeom>
          <a:noFill/>
        </p:spPr>
        <p:txBody>
          <a:bodyPr wrap="none" rtlCol="0">
            <a:spAutoFit/>
          </a:bodyPr>
          <a:lstStyle/>
          <a:p>
            <a:r>
              <a:rPr kumimoji="1" lang="ja-JP" altLang="en-US" sz="900" b="1" dirty="0" smtClean="0"/>
              <a:t>イベント発生</a:t>
            </a:r>
            <a:endParaRPr kumimoji="1" lang="ja-JP" altLang="en-US" sz="900" b="1" dirty="0"/>
          </a:p>
        </p:txBody>
      </p:sp>
      <p:sp>
        <p:nvSpPr>
          <p:cNvPr id="85" name="テキスト ボックス 84"/>
          <p:cNvSpPr txBox="1"/>
          <p:nvPr/>
        </p:nvSpPr>
        <p:spPr>
          <a:xfrm>
            <a:off x="5508104" y="3356992"/>
            <a:ext cx="795411" cy="230832"/>
          </a:xfrm>
          <a:prstGeom prst="rect">
            <a:avLst/>
          </a:prstGeom>
          <a:noFill/>
        </p:spPr>
        <p:txBody>
          <a:bodyPr wrap="none" rtlCol="0">
            <a:spAutoFit/>
          </a:bodyPr>
          <a:lstStyle/>
          <a:p>
            <a:r>
              <a:rPr kumimoji="1" lang="ja-JP" altLang="en-US" sz="900" b="1" dirty="0" smtClean="0"/>
              <a:t>イベント発生</a:t>
            </a:r>
            <a:endParaRPr kumimoji="1" lang="ja-JP" altLang="en-US" sz="900" b="1" dirty="0"/>
          </a:p>
        </p:txBody>
      </p:sp>
      <p:sp>
        <p:nvSpPr>
          <p:cNvPr id="86" name="テキスト ボックス 85"/>
          <p:cNvSpPr txBox="1"/>
          <p:nvPr/>
        </p:nvSpPr>
        <p:spPr>
          <a:xfrm>
            <a:off x="6804248" y="3284984"/>
            <a:ext cx="795411" cy="230832"/>
          </a:xfrm>
          <a:prstGeom prst="rect">
            <a:avLst/>
          </a:prstGeom>
          <a:noFill/>
        </p:spPr>
        <p:txBody>
          <a:bodyPr wrap="none" rtlCol="0">
            <a:spAutoFit/>
          </a:bodyPr>
          <a:lstStyle/>
          <a:p>
            <a:r>
              <a:rPr kumimoji="1" lang="ja-JP" altLang="en-US" sz="900" b="1" dirty="0" smtClean="0"/>
              <a:t>イベント発生</a:t>
            </a:r>
            <a:endParaRPr kumimoji="1" lang="ja-JP" altLang="en-US" sz="900" b="1" dirty="0"/>
          </a:p>
        </p:txBody>
      </p:sp>
      <p:sp>
        <p:nvSpPr>
          <p:cNvPr id="87" name="テキスト ボックス 86"/>
          <p:cNvSpPr txBox="1"/>
          <p:nvPr/>
        </p:nvSpPr>
        <p:spPr>
          <a:xfrm>
            <a:off x="8028384" y="3284984"/>
            <a:ext cx="795411" cy="230832"/>
          </a:xfrm>
          <a:prstGeom prst="rect">
            <a:avLst/>
          </a:prstGeom>
          <a:noFill/>
        </p:spPr>
        <p:txBody>
          <a:bodyPr wrap="none" rtlCol="0">
            <a:spAutoFit/>
          </a:bodyPr>
          <a:lstStyle/>
          <a:p>
            <a:r>
              <a:rPr kumimoji="1" lang="ja-JP" altLang="en-US" sz="900" b="1" dirty="0" smtClean="0"/>
              <a:t>イベント発生</a:t>
            </a:r>
            <a:endParaRPr kumimoji="1" lang="ja-JP" altLang="en-US" sz="900" b="1"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smtClean="0"/>
              <a:t>子機の定時通報時間設定方法</a:t>
            </a:r>
            <a:endParaRPr kumimoji="1" lang="ja-JP" altLang="en-US" dirty="0"/>
          </a:p>
        </p:txBody>
      </p:sp>
      <p:cxnSp>
        <p:nvCxnSpPr>
          <p:cNvPr id="5" name="直線矢印コネクタ 4"/>
          <p:cNvCxnSpPr/>
          <p:nvPr/>
        </p:nvCxnSpPr>
        <p:spPr>
          <a:xfrm rot="5400000">
            <a:off x="1038724" y="4428919"/>
            <a:ext cx="4333558" cy="3309"/>
          </a:xfrm>
          <a:prstGeom prst="straightConnector1">
            <a:avLst/>
          </a:prstGeom>
          <a:ln w="31750">
            <a:tailEnd type="arrow"/>
          </a:ln>
        </p:spPr>
        <p:style>
          <a:lnRef idx="1">
            <a:schemeClr val="accent1"/>
          </a:lnRef>
          <a:fillRef idx="0">
            <a:schemeClr val="accent1"/>
          </a:fillRef>
          <a:effectRef idx="0">
            <a:schemeClr val="accent1"/>
          </a:effectRef>
          <a:fontRef idx="minor">
            <a:schemeClr val="tx1"/>
          </a:fontRef>
        </p:style>
      </p:cxnSp>
      <p:cxnSp>
        <p:nvCxnSpPr>
          <p:cNvPr id="6" name="直線矢印コネクタ 5"/>
          <p:cNvCxnSpPr/>
          <p:nvPr/>
        </p:nvCxnSpPr>
        <p:spPr>
          <a:xfrm rot="5400000">
            <a:off x="4103078" y="3968984"/>
            <a:ext cx="3529186" cy="946"/>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sp>
        <p:nvSpPr>
          <p:cNvPr id="10" name="テキスト ボックス 9"/>
          <p:cNvSpPr txBox="1"/>
          <p:nvPr/>
        </p:nvSpPr>
        <p:spPr>
          <a:xfrm>
            <a:off x="3033676" y="1916832"/>
            <a:ext cx="395463" cy="222448"/>
          </a:xfrm>
          <a:prstGeom prst="rect">
            <a:avLst/>
          </a:prstGeom>
          <a:noFill/>
        </p:spPr>
        <p:txBody>
          <a:bodyPr wrap="none" rtlCol="0">
            <a:spAutoFit/>
          </a:bodyPr>
          <a:lstStyle/>
          <a:p>
            <a:r>
              <a:rPr lang="ja-JP" altLang="en-US" sz="1200" b="1" dirty="0" smtClean="0"/>
              <a:t>子機</a:t>
            </a:r>
            <a:endParaRPr kumimoji="1" lang="ja-JP" altLang="en-US" sz="1200" b="1" dirty="0"/>
          </a:p>
        </p:txBody>
      </p:sp>
      <p:sp>
        <p:nvSpPr>
          <p:cNvPr id="11" name="テキスト ボックス 10"/>
          <p:cNvSpPr txBox="1"/>
          <p:nvPr/>
        </p:nvSpPr>
        <p:spPr>
          <a:xfrm>
            <a:off x="5652120" y="1916832"/>
            <a:ext cx="395463" cy="222448"/>
          </a:xfrm>
          <a:prstGeom prst="rect">
            <a:avLst/>
          </a:prstGeom>
          <a:noFill/>
        </p:spPr>
        <p:txBody>
          <a:bodyPr wrap="none" rtlCol="0">
            <a:spAutoFit/>
          </a:bodyPr>
          <a:lstStyle/>
          <a:p>
            <a:r>
              <a:rPr kumimoji="1" lang="ja-JP" altLang="en-US" sz="1200" b="1" dirty="0" smtClean="0"/>
              <a:t>親機</a:t>
            </a:r>
            <a:endParaRPr kumimoji="1" lang="ja-JP" altLang="en-US" sz="1200" b="1" dirty="0"/>
          </a:p>
        </p:txBody>
      </p:sp>
      <p:cxnSp>
        <p:nvCxnSpPr>
          <p:cNvPr id="14" name="直線矢印コネクタ 13"/>
          <p:cNvCxnSpPr/>
          <p:nvPr/>
        </p:nvCxnSpPr>
        <p:spPr>
          <a:xfrm>
            <a:off x="3264984" y="2784237"/>
            <a:ext cx="2459144" cy="8607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5" name="テキスト ボックス 14"/>
          <p:cNvSpPr txBox="1"/>
          <p:nvPr/>
        </p:nvSpPr>
        <p:spPr>
          <a:xfrm>
            <a:off x="4499992" y="2924944"/>
            <a:ext cx="349325" cy="222448"/>
          </a:xfrm>
          <a:prstGeom prst="rect">
            <a:avLst/>
          </a:prstGeom>
          <a:noFill/>
        </p:spPr>
        <p:txBody>
          <a:bodyPr wrap="none" rtlCol="0">
            <a:spAutoFit/>
          </a:bodyPr>
          <a:lstStyle/>
          <a:p>
            <a:r>
              <a:rPr kumimoji="1" lang="en-US" altLang="ja-JP" sz="1200" b="1" dirty="0" smtClean="0"/>
              <a:t>SYN</a:t>
            </a:r>
            <a:endParaRPr kumimoji="1" lang="ja-JP" altLang="en-US" sz="1200" b="1" dirty="0"/>
          </a:p>
        </p:txBody>
      </p:sp>
      <p:cxnSp>
        <p:nvCxnSpPr>
          <p:cNvPr id="16" name="直線矢印コネクタ 15"/>
          <p:cNvCxnSpPr/>
          <p:nvPr/>
        </p:nvCxnSpPr>
        <p:spPr>
          <a:xfrm rot="10800000" flipV="1">
            <a:off x="3275856" y="4077070"/>
            <a:ext cx="2448272" cy="2088233"/>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20" name="テキスト ボックス 19"/>
          <p:cNvSpPr txBox="1"/>
          <p:nvPr/>
        </p:nvSpPr>
        <p:spPr>
          <a:xfrm>
            <a:off x="4211960" y="4221088"/>
            <a:ext cx="674861" cy="222448"/>
          </a:xfrm>
          <a:prstGeom prst="rect">
            <a:avLst/>
          </a:prstGeom>
          <a:noFill/>
        </p:spPr>
        <p:txBody>
          <a:bodyPr wrap="none" rtlCol="0">
            <a:spAutoFit/>
          </a:bodyPr>
          <a:lstStyle/>
          <a:p>
            <a:r>
              <a:rPr kumimoji="1" lang="en-US" altLang="ja-JP" sz="1200" b="1" dirty="0" smtClean="0"/>
              <a:t>SYN + ACK</a:t>
            </a:r>
            <a:endParaRPr kumimoji="1" lang="ja-JP" altLang="en-US" sz="1200" b="1" dirty="0"/>
          </a:p>
        </p:txBody>
      </p:sp>
      <p:graphicFrame>
        <p:nvGraphicFramePr>
          <p:cNvPr id="4104" name="Object 8"/>
          <p:cNvGraphicFramePr>
            <a:graphicFrameLocks noChangeAspect="1"/>
          </p:cNvGraphicFramePr>
          <p:nvPr/>
        </p:nvGraphicFramePr>
        <p:xfrm>
          <a:off x="5940425" y="3573463"/>
          <a:ext cx="3144838" cy="1511300"/>
        </p:xfrm>
        <a:graphic>
          <a:graphicData uri="http://schemas.openxmlformats.org/presentationml/2006/ole">
            <p:oleObj spid="_x0000_s4104" name="ワークシート" r:id="rId3" imgW="6181646" imgH="2971699" progId="Excel.Sheet.12">
              <p:embed/>
            </p:oleObj>
          </a:graphicData>
        </a:graphic>
      </p:graphicFrame>
      <p:graphicFrame>
        <p:nvGraphicFramePr>
          <p:cNvPr id="4105" name="Object 9"/>
          <p:cNvGraphicFramePr>
            <a:graphicFrameLocks noChangeAspect="1"/>
          </p:cNvGraphicFramePr>
          <p:nvPr/>
        </p:nvGraphicFramePr>
        <p:xfrm>
          <a:off x="179513" y="1340769"/>
          <a:ext cx="2641508" cy="1656184"/>
        </p:xfrm>
        <a:graphic>
          <a:graphicData uri="http://schemas.openxmlformats.org/presentationml/2006/ole">
            <p:oleObj spid="_x0000_s4105" name="ワークシート" r:id="rId4" imgW="3600471" imgH="2257455" progId="Excel.Sheet.12">
              <p:embed/>
            </p:oleObj>
          </a:graphicData>
        </a:graphic>
      </p:graphicFrame>
      <p:graphicFrame>
        <p:nvGraphicFramePr>
          <p:cNvPr id="4106" name="Object 10"/>
          <p:cNvGraphicFramePr>
            <a:graphicFrameLocks noChangeAspect="1"/>
          </p:cNvGraphicFramePr>
          <p:nvPr/>
        </p:nvGraphicFramePr>
        <p:xfrm>
          <a:off x="6228184" y="1772816"/>
          <a:ext cx="2727325" cy="1709737"/>
        </p:xfrm>
        <a:graphic>
          <a:graphicData uri="http://schemas.openxmlformats.org/presentationml/2006/ole">
            <p:oleObj spid="_x0000_s4106" name="ワークシート" r:id="rId5" imgW="3600471" imgH="2257455" progId="Excel.Sheet.12">
              <p:embed/>
            </p:oleObj>
          </a:graphicData>
        </a:graphic>
      </p:graphicFrame>
      <p:graphicFrame>
        <p:nvGraphicFramePr>
          <p:cNvPr id="4108" name="Object 12"/>
          <p:cNvGraphicFramePr>
            <a:graphicFrameLocks noChangeAspect="1"/>
          </p:cNvGraphicFramePr>
          <p:nvPr/>
        </p:nvGraphicFramePr>
        <p:xfrm>
          <a:off x="323850" y="3068638"/>
          <a:ext cx="2178050" cy="1455737"/>
        </p:xfrm>
        <a:graphic>
          <a:graphicData uri="http://schemas.openxmlformats.org/presentationml/2006/ole">
            <p:oleObj spid="_x0000_s4108" name="ワークシート" r:id="rId6" imgW="3676595" imgH="2457475" progId="Excel.Sheet.12">
              <p:embed/>
            </p:oleObj>
          </a:graphicData>
        </a:graphic>
      </p:graphicFrame>
      <p:graphicFrame>
        <p:nvGraphicFramePr>
          <p:cNvPr id="4109" name="Object 13"/>
          <p:cNvGraphicFramePr>
            <a:graphicFrameLocks noChangeAspect="1"/>
          </p:cNvGraphicFramePr>
          <p:nvPr/>
        </p:nvGraphicFramePr>
        <p:xfrm>
          <a:off x="179512" y="5229200"/>
          <a:ext cx="2178050" cy="1455737"/>
        </p:xfrm>
        <a:graphic>
          <a:graphicData uri="http://schemas.openxmlformats.org/presentationml/2006/ole">
            <p:oleObj spid="_x0000_s4109" name="ワークシート" r:id="rId7" imgW="3676595" imgH="2457475" progId="Excel.Sheet.12">
              <p:embed/>
            </p:oleObj>
          </a:graphicData>
        </a:graphic>
      </p:graphicFrame>
      <p:sp>
        <p:nvSpPr>
          <p:cNvPr id="23" name="テキスト ボックス 22"/>
          <p:cNvSpPr txBox="1"/>
          <p:nvPr/>
        </p:nvSpPr>
        <p:spPr>
          <a:xfrm>
            <a:off x="6372200" y="5517232"/>
            <a:ext cx="2622834" cy="400110"/>
          </a:xfrm>
          <a:prstGeom prst="rect">
            <a:avLst/>
          </a:prstGeom>
          <a:noFill/>
        </p:spPr>
        <p:txBody>
          <a:bodyPr wrap="none" rtlCol="0">
            <a:spAutoFit/>
          </a:bodyPr>
          <a:lstStyle/>
          <a:p>
            <a:r>
              <a:rPr kumimoji="1" lang="ja-JP" altLang="en-US" sz="1000" b="1" dirty="0" smtClean="0"/>
              <a:t>親機側</a:t>
            </a:r>
            <a:r>
              <a:rPr lang="ja-JP" altLang="en-US" sz="1000" b="1" dirty="0" smtClean="0"/>
              <a:t>で変更した定時通報時間を</a:t>
            </a:r>
            <a:r>
              <a:rPr lang="en-US" altLang="ja-JP" sz="1000" b="1" dirty="0" smtClean="0"/>
              <a:t>reserve1</a:t>
            </a:r>
            <a:r>
              <a:rPr lang="ja-JP" altLang="en-US" sz="1000" b="1" dirty="0" smtClean="0"/>
              <a:t>に</a:t>
            </a:r>
            <a:endParaRPr lang="en-US" altLang="ja-JP" sz="1000" b="1" dirty="0" smtClean="0"/>
          </a:p>
          <a:p>
            <a:r>
              <a:rPr kumimoji="1" lang="ja-JP" altLang="en-US" sz="1000" b="1" dirty="0" smtClean="0"/>
              <a:t>格納して</a:t>
            </a:r>
            <a:r>
              <a:rPr kumimoji="1" lang="en-US" altLang="ja-JP" sz="1000" b="1" dirty="0" smtClean="0"/>
              <a:t>SYN+ACK</a:t>
            </a:r>
            <a:r>
              <a:rPr kumimoji="1" lang="ja-JP" altLang="en-US" sz="1000" b="1" dirty="0" smtClean="0"/>
              <a:t>送信</a:t>
            </a:r>
            <a:endParaRPr kumimoji="1" lang="ja-JP" altLang="en-US" sz="1000" b="1" dirty="0"/>
          </a:p>
        </p:txBody>
      </p:sp>
      <p:cxnSp>
        <p:nvCxnSpPr>
          <p:cNvPr id="25" name="直線矢印コネクタ 24"/>
          <p:cNvCxnSpPr/>
          <p:nvPr/>
        </p:nvCxnSpPr>
        <p:spPr>
          <a:xfrm rot="5400000" flipH="1" flipV="1">
            <a:off x="6408204" y="4977172"/>
            <a:ext cx="864096" cy="216024"/>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26" name="テキスト ボックス 25"/>
          <p:cNvSpPr txBox="1"/>
          <p:nvPr/>
        </p:nvSpPr>
        <p:spPr>
          <a:xfrm>
            <a:off x="107504" y="4797152"/>
            <a:ext cx="3155031" cy="400110"/>
          </a:xfrm>
          <a:prstGeom prst="rect">
            <a:avLst/>
          </a:prstGeom>
          <a:noFill/>
        </p:spPr>
        <p:txBody>
          <a:bodyPr wrap="none" rtlCol="0">
            <a:spAutoFit/>
          </a:bodyPr>
          <a:lstStyle/>
          <a:p>
            <a:r>
              <a:rPr kumimoji="1" lang="ja-JP" altLang="en-US" sz="1000" b="1" dirty="0" smtClean="0">
                <a:solidFill>
                  <a:srgbClr val="FF0000"/>
                </a:solidFill>
              </a:rPr>
              <a:t>親機から受信した</a:t>
            </a:r>
            <a:r>
              <a:rPr lang="en-US" altLang="ja-JP" sz="1000" b="1" dirty="0" smtClean="0">
                <a:solidFill>
                  <a:srgbClr val="FF0000"/>
                </a:solidFill>
              </a:rPr>
              <a:t>SYN+ACK </a:t>
            </a:r>
            <a:r>
              <a:rPr lang="ja-JP" altLang="en-US" sz="1000" b="1" dirty="0" smtClean="0">
                <a:solidFill>
                  <a:srgbClr val="FF0000"/>
                </a:solidFill>
              </a:rPr>
              <a:t>の</a:t>
            </a:r>
            <a:r>
              <a:rPr lang="en-US" altLang="ja-JP" sz="1000" b="1" dirty="0" smtClean="0">
                <a:solidFill>
                  <a:srgbClr val="FF0000"/>
                </a:solidFill>
              </a:rPr>
              <a:t>reserve1</a:t>
            </a:r>
            <a:r>
              <a:rPr lang="ja-JP" altLang="en-US" sz="1000" b="1" dirty="0" smtClean="0">
                <a:solidFill>
                  <a:srgbClr val="FF0000"/>
                </a:solidFill>
              </a:rPr>
              <a:t>の定時通報時間</a:t>
            </a:r>
            <a:endParaRPr lang="en-US" altLang="ja-JP" sz="1000" b="1" dirty="0" smtClean="0">
              <a:solidFill>
                <a:srgbClr val="FF0000"/>
              </a:solidFill>
            </a:endParaRPr>
          </a:p>
          <a:p>
            <a:r>
              <a:rPr lang="ja-JP" altLang="en-US" sz="1000" b="1" dirty="0" smtClean="0">
                <a:solidFill>
                  <a:srgbClr val="FF0000"/>
                </a:solidFill>
              </a:rPr>
              <a:t>を確認して、一致していなかったら、変更。</a:t>
            </a:r>
            <a:endParaRPr lang="en-US" altLang="ja-JP" sz="1000" b="1" dirty="0" smtClean="0">
              <a:solidFill>
                <a:srgbClr val="FF0000"/>
              </a:solidFill>
            </a:endParaRPr>
          </a:p>
        </p:txBody>
      </p:sp>
      <p:cxnSp>
        <p:nvCxnSpPr>
          <p:cNvPr id="27" name="直線矢印コネクタ 26"/>
          <p:cNvCxnSpPr/>
          <p:nvPr/>
        </p:nvCxnSpPr>
        <p:spPr>
          <a:xfrm rot="5400000">
            <a:off x="1187624" y="5517232"/>
            <a:ext cx="1152128" cy="432048"/>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31" name="直線矢印コネクタ 30"/>
          <p:cNvCxnSpPr/>
          <p:nvPr/>
        </p:nvCxnSpPr>
        <p:spPr>
          <a:xfrm rot="10800000" flipV="1">
            <a:off x="1691680" y="3717032"/>
            <a:ext cx="1008112" cy="432048"/>
          </a:xfrm>
          <a:prstGeom prst="straightConnector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33" name="テキスト ボックス 32"/>
          <p:cNvSpPr txBox="1"/>
          <p:nvPr/>
        </p:nvSpPr>
        <p:spPr>
          <a:xfrm>
            <a:off x="2627784" y="3501008"/>
            <a:ext cx="1338828" cy="400110"/>
          </a:xfrm>
          <a:prstGeom prst="rect">
            <a:avLst/>
          </a:prstGeom>
          <a:noFill/>
        </p:spPr>
        <p:txBody>
          <a:bodyPr wrap="none" rtlCol="0">
            <a:spAutoFit/>
          </a:bodyPr>
          <a:lstStyle/>
          <a:p>
            <a:r>
              <a:rPr lang="ja-JP" altLang="en-US" sz="1000" b="1" dirty="0" smtClean="0"/>
              <a:t>子機の定時通報時間</a:t>
            </a:r>
            <a:endParaRPr lang="en-US" altLang="ja-JP" sz="1000" b="1" dirty="0" smtClean="0"/>
          </a:p>
          <a:p>
            <a:r>
              <a:rPr lang="ja-JP" altLang="en-US" sz="1000" b="1" dirty="0" smtClean="0"/>
              <a:t>を変更したい。</a:t>
            </a:r>
            <a:endParaRPr lang="en-US" altLang="ja-JP" sz="1000" b="1" dirty="0" smtClean="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kumimoji="1" lang="ja-JP" altLang="en-US" sz="2800" dirty="0" smtClean="0"/>
              <a:t>コマンド設定方法</a:t>
            </a:r>
            <a:endParaRPr kumimoji="1" lang="ja-JP" altLang="en-US" sz="2800" dirty="0"/>
          </a:p>
        </p:txBody>
      </p:sp>
      <p:graphicFrame>
        <p:nvGraphicFramePr>
          <p:cNvPr id="55298" name="Object 2"/>
          <p:cNvGraphicFramePr>
            <a:graphicFrameLocks noChangeAspect="1"/>
          </p:cNvGraphicFramePr>
          <p:nvPr/>
        </p:nvGraphicFramePr>
        <p:xfrm>
          <a:off x="179388" y="1700213"/>
          <a:ext cx="8682037" cy="1169987"/>
        </p:xfrm>
        <a:graphic>
          <a:graphicData uri="http://schemas.openxmlformats.org/presentationml/2006/ole">
            <p:oleObj spid="_x0000_s55298" name="ワークシート" r:id="rId4" imgW="11687090" imgH="1571553" progId="Excel.Sheet.12">
              <p:embed/>
            </p:oleObj>
          </a:graphicData>
        </a:graphic>
      </p:graphicFrame>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endParaRPr kumimoji="1" lang="ja-JP" alt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endParaRPr kumimoji="1" lang="ja-JP" altLang="en-US"/>
          </a:p>
        </p:txBody>
      </p:sp>
      <p:sp>
        <p:nvSpPr>
          <p:cNvPr id="4" name="正方形/長方形 3"/>
          <p:cNvSpPr/>
          <p:nvPr/>
        </p:nvSpPr>
        <p:spPr>
          <a:xfrm>
            <a:off x="755576" y="2420888"/>
            <a:ext cx="1512168" cy="108012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 name="テキスト ボックス 7"/>
          <p:cNvSpPr txBox="1"/>
          <p:nvPr/>
        </p:nvSpPr>
        <p:spPr>
          <a:xfrm>
            <a:off x="876271" y="3573016"/>
            <a:ext cx="1247457" cy="246221"/>
          </a:xfrm>
          <a:prstGeom prst="rect">
            <a:avLst/>
          </a:prstGeom>
          <a:noFill/>
        </p:spPr>
        <p:txBody>
          <a:bodyPr wrap="none" rtlCol="0">
            <a:spAutoFit/>
          </a:bodyPr>
          <a:lstStyle/>
          <a:p>
            <a:r>
              <a:rPr lang="ja-JP" altLang="en-US" sz="1000" b="1" dirty="0" smtClean="0"/>
              <a:t>プリアンブル</a:t>
            </a:r>
            <a:r>
              <a:rPr lang="en-US" altLang="ja-JP" sz="1000" b="1" dirty="0" smtClean="0"/>
              <a:t>8bit x 4</a:t>
            </a:r>
            <a:endParaRPr kumimoji="1" lang="ja-JP" altLang="en-US" sz="1000" b="1" dirty="0"/>
          </a:p>
        </p:txBody>
      </p:sp>
      <p:sp>
        <p:nvSpPr>
          <p:cNvPr id="9" name="正方形/長方形 8"/>
          <p:cNvSpPr/>
          <p:nvPr/>
        </p:nvSpPr>
        <p:spPr>
          <a:xfrm>
            <a:off x="2267744" y="2420888"/>
            <a:ext cx="1440160" cy="108012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テキスト ボックス 9"/>
          <p:cNvSpPr txBox="1"/>
          <p:nvPr/>
        </p:nvSpPr>
        <p:spPr>
          <a:xfrm>
            <a:off x="2333810" y="3573016"/>
            <a:ext cx="1374094" cy="246221"/>
          </a:xfrm>
          <a:prstGeom prst="rect">
            <a:avLst/>
          </a:prstGeom>
          <a:noFill/>
        </p:spPr>
        <p:txBody>
          <a:bodyPr wrap="none" rtlCol="0">
            <a:spAutoFit/>
          </a:bodyPr>
          <a:lstStyle/>
          <a:p>
            <a:r>
              <a:rPr lang="en-US" altLang="ja-JP" sz="1000" b="1" dirty="0" smtClean="0"/>
              <a:t>SYNC_WORD 16bit x 2</a:t>
            </a:r>
            <a:endParaRPr kumimoji="1" lang="ja-JP" altLang="en-US" sz="1000" b="1" dirty="0"/>
          </a:p>
        </p:txBody>
      </p:sp>
      <p:grpSp>
        <p:nvGrpSpPr>
          <p:cNvPr id="32" name="グループ化 31"/>
          <p:cNvGrpSpPr/>
          <p:nvPr/>
        </p:nvGrpSpPr>
        <p:grpSpPr>
          <a:xfrm>
            <a:off x="3707904" y="2420888"/>
            <a:ext cx="720080" cy="1080120"/>
            <a:chOff x="3347864" y="2420888"/>
            <a:chExt cx="576064" cy="1080120"/>
          </a:xfrm>
        </p:grpSpPr>
        <p:sp>
          <p:nvSpPr>
            <p:cNvPr id="11" name="正方形/長方形 10"/>
            <p:cNvSpPr/>
            <p:nvPr/>
          </p:nvSpPr>
          <p:spPr>
            <a:xfrm>
              <a:off x="3347864" y="2420888"/>
              <a:ext cx="576064" cy="1080120"/>
            </a:xfrm>
            <a:prstGeom prst="rect">
              <a:avLst/>
            </a:prstGeom>
            <a:solidFill>
              <a:schemeClr val="accent3">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accent3">
                    <a:lumMod val="60000"/>
                    <a:lumOff val="40000"/>
                  </a:schemeClr>
                </a:solidFill>
              </a:endParaRPr>
            </a:p>
          </p:txBody>
        </p:sp>
        <p:sp>
          <p:nvSpPr>
            <p:cNvPr id="12" name="テキスト ボックス 11"/>
            <p:cNvSpPr txBox="1"/>
            <p:nvPr/>
          </p:nvSpPr>
          <p:spPr>
            <a:xfrm rot="16200000">
              <a:off x="3171348" y="2825713"/>
              <a:ext cx="940129" cy="276999"/>
            </a:xfrm>
            <a:prstGeom prst="rect">
              <a:avLst/>
            </a:prstGeom>
            <a:noFill/>
          </p:spPr>
          <p:txBody>
            <a:bodyPr wrap="none" rtlCol="0">
              <a:spAutoFit/>
            </a:bodyPr>
            <a:lstStyle/>
            <a:p>
              <a:r>
                <a:rPr lang="en-US" altLang="ja-JP" sz="1200" b="1" dirty="0" smtClean="0"/>
                <a:t>Length field</a:t>
              </a:r>
              <a:endParaRPr kumimoji="1" lang="ja-JP" altLang="en-US" sz="1200" b="1" dirty="0"/>
            </a:p>
          </p:txBody>
        </p:sp>
      </p:grpSp>
      <p:grpSp>
        <p:nvGrpSpPr>
          <p:cNvPr id="22" name="グループ化 21"/>
          <p:cNvGrpSpPr/>
          <p:nvPr/>
        </p:nvGrpSpPr>
        <p:grpSpPr>
          <a:xfrm>
            <a:off x="4427984" y="2420888"/>
            <a:ext cx="2592288" cy="1080120"/>
            <a:chOff x="4427984" y="2420888"/>
            <a:chExt cx="2592288" cy="1080120"/>
          </a:xfrm>
        </p:grpSpPr>
        <p:sp>
          <p:nvSpPr>
            <p:cNvPr id="13" name="正方形/長方形 12"/>
            <p:cNvSpPr/>
            <p:nvPr/>
          </p:nvSpPr>
          <p:spPr>
            <a:xfrm>
              <a:off x="4427984" y="2420888"/>
              <a:ext cx="2592288" cy="108012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accent3">
                    <a:lumMod val="60000"/>
                    <a:lumOff val="40000"/>
                  </a:schemeClr>
                </a:solidFill>
              </a:endParaRPr>
            </a:p>
          </p:txBody>
        </p:sp>
        <p:sp>
          <p:nvSpPr>
            <p:cNvPr id="14" name="テキスト ボックス 13"/>
            <p:cNvSpPr txBox="1"/>
            <p:nvPr/>
          </p:nvSpPr>
          <p:spPr>
            <a:xfrm>
              <a:off x="5220072" y="2780928"/>
              <a:ext cx="905825" cy="307777"/>
            </a:xfrm>
            <a:prstGeom prst="rect">
              <a:avLst/>
            </a:prstGeom>
            <a:noFill/>
          </p:spPr>
          <p:txBody>
            <a:bodyPr wrap="none" rtlCol="0">
              <a:spAutoFit/>
            </a:bodyPr>
            <a:lstStyle/>
            <a:p>
              <a:r>
                <a:rPr lang="en-US" altLang="ja-JP" sz="1400" b="1" dirty="0" smtClean="0"/>
                <a:t>Data field</a:t>
              </a:r>
              <a:endParaRPr kumimoji="1" lang="ja-JP" altLang="en-US" sz="1400" b="1" dirty="0"/>
            </a:p>
          </p:txBody>
        </p:sp>
      </p:grpSp>
      <p:grpSp>
        <p:nvGrpSpPr>
          <p:cNvPr id="21" name="グループ化 20"/>
          <p:cNvGrpSpPr/>
          <p:nvPr/>
        </p:nvGrpSpPr>
        <p:grpSpPr>
          <a:xfrm>
            <a:off x="7020272" y="2420888"/>
            <a:ext cx="864096" cy="1080120"/>
            <a:chOff x="7020272" y="2420888"/>
            <a:chExt cx="864096" cy="1080120"/>
          </a:xfrm>
        </p:grpSpPr>
        <p:sp>
          <p:nvSpPr>
            <p:cNvPr id="15" name="正方形/長方形 14"/>
            <p:cNvSpPr/>
            <p:nvPr/>
          </p:nvSpPr>
          <p:spPr>
            <a:xfrm>
              <a:off x="7020272" y="2420888"/>
              <a:ext cx="864096" cy="1080120"/>
            </a:xfrm>
            <a:prstGeom prst="rect">
              <a:avLst/>
            </a:prstGeom>
            <a:solidFill>
              <a:schemeClr val="accent6">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accent3">
                    <a:lumMod val="60000"/>
                    <a:lumOff val="40000"/>
                  </a:schemeClr>
                </a:solidFill>
              </a:endParaRPr>
            </a:p>
          </p:txBody>
        </p:sp>
        <p:sp>
          <p:nvSpPr>
            <p:cNvPr id="16" name="テキスト ボックス 15"/>
            <p:cNvSpPr txBox="1"/>
            <p:nvPr/>
          </p:nvSpPr>
          <p:spPr>
            <a:xfrm rot="16200000">
              <a:off x="7128223" y="2825712"/>
              <a:ext cx="637162" cy="276999"/>
            </a:xfrm>
            <a:prstGeom prst="rect">
              <a:avLst/>
            </a:prstGeom>
            <a:noFill/>
          </p:spPr>
          <p:txBody>
            <a:bodyPr wrap="square" rtlCol="0">
              <a:spAutoFit/>
            </a:bodyPr>
            <a:lstStyle/>
            <a:p>
              <a:r>
                <a:rPr lang="en-US" altLang="ja-JP" sz="1200" b="1" dirty="0" smtClean="0"/>
                <a:t>CRC-16</a:t>
              </a:r>
              <a:endParaRPr kumimoji="1" lang="ja-JP" altLang="en-US" sz="1200" b="1" dirty="0"/>
            </a:p>
          </p:txBody>
        </p:sp>
      </p:grpSp>
      <p:cxnSp>
        <p:nvCxnSpPr>
          <p:cNvPr id="23" name="直線矢印コネクタ 22"/>
          <p:cNvCxnSpPr/>
          <p:nvPr/>
        </p:nvCxnSpPr>
        <p:spPr>
          <a:xfrm>
            <a:off x="7020272" y="3717032"/>
            <a:ext cx="864096" cy="1588"/>
          </a:xfrm>
          <a:prstGeom prst="straightConnector1">
            <a:avLst/>
          </a:prstGeom>
          <a:ln>
            <a:headEnd type="arrow"/>
            <a:tailEnd type="arrow"/>
          </a:ln>
        </p:spPr>
        <p:style>
          <a:lnRef idx="1">
            <a:schemeClr val="accent1"/>
          </a:lnRef>
          <a:fillRef idx="0">
            <a:schemeClr val="accent1"/>
          </a:fillRef>
          <a:effectRef idx="0">
            <a:schemeClr val="accent1"/>
          </a:effectRef>
          <a:fontRef idx="minor">
            <a:schemeClr val="tx1"/>
          </a:fontRef>
        </p:style>
      </p:cxnSp>
      <p:sp>
        <p:nvSpPr>
          <p:cNvPr id="20" name="テキスト ボックス 19"/>
          <p:cNvSpPr txBox="1"/>
          <p:nvPr/>
        </p:nvSpPr>
        <p:spPr>
          <a:xfrm>
            <a:off x="7164288" y="3573016"/>
            <a:ext cx="576064" cy="246221"/>
          </a:xfrm>
          <a:prstGeom prst="rect">
            <a:avLst/>
          </a:prstGeom>
          <a:solidFill>
            <a:schemeClr val="bg1"/>
          </a:solidFill>
        </p:spPr>
        <p:txBody>
          <a:bodyPr wrap="square" rtlCol="0">
            <a:spAutoFit/>
          </a:bodyPr>
          <a:lstStyle/>
          <a:p>
            <a:pPr algn="ctr"/>
            <a:r>
              <a:rPr lang="en-US" altLang="ja-JP" sz="1000" b="1" dirty="0" smtClean="0"/>
              <a:t>16 bits</a:t>
            </a:r>
            <a:endParaRPr kumimoji="1" lang="ja-JP" altLang="en-US" sz="1000" b="1" dirty="0"/>
          </a:p>
        </p:txBody>
      </p:sp>
      <p:cxnSp>
        <p:nvCxnSpPr>
          <p:cNvPr id="25" name="直線矢印コネクタ 24"/>
          <p:cNvCxnSpPr/>
          <p:nvPr/>
        </p:nvCxnSpPr>
        <p:spPr>
          <a:xfrm>
            <a:off x="4427984" y="3717032"/>
            <a:ext cx="2592288" cy="1588"/>
          </a:xfrm>
          <a:prstGeom prst="straightConnector1">
            <a:avLst/>
          </a:prstGeom>
          <a:ln>
            <a:headEnd type="arrow"/>
            <a:tailEnd type="arrow"/>
          </a:ln>
        </p:spPr>
        <p:style>
          <a:lnRef idx="1">
            <a:schemeClr val="accent1"/>
          </a:lnRef>
          <a:fillRef idx="0">
            <a:schemeClr val="accent1"/>
          </a:fillRef>
          <a:effectRef idx="0">
            <a:schemeClr val="accent1"/>
          </a:effectRef>
          <a:fontRef idx="minor">
            <a:schemeClr val="tx1"/>
          </a:fontRef>
        </p:style>
      </p:cxnSp>
      <p:sp>
        <p:nvSpPr>
          <p:cNvPr id="19" name="テキスト ボックス 18"/>
          <p:cNvSpPr txBox="1"/>
          <p:nvPr/>
        </p:nvSpPr>
        <p:spPr>
          <a:xfrm>
            <a:off x="5508104" y="3573016"/>
            <a:ext cx="720080" cy="246221"/>
          </a:xfrm>
          <a:prstGeom prst="rect">
            <a:avLst/>
          </a:prstGeom>
          <a:solidFill>
            <a:schemeClr val="bg1"/>
          </a:solidFill>
        </p:spPr>
        <p:txBody>
          <a:bodyPr wrap="square" rtlCol="0">
            <a:spAutoFit/>
          </a:bodyPr>
          <a:lstStyle/>
          <a:p>
            <a:pPr algn="ctr"/>
            <a:r>
              <a:rPr lang="en-US" altLang="ja-JP" sz="1000" b="1" dirty="0" smtClean="0"/>
              <a:t>8 x n </a:t>
            </a:r>
            <a:r>
              <a:rPr kumimoji="1" lang="en-US" altLang="ja-JP" sz="1000" b="1" dirty="0" smtClean="0"/>
              <a:t>bits</a:t>
            </a:r>
            <a:endParaRPr kumimoji="1" lang="ja-JP" altLang="en-US" sz="1000" b="1" dirty="0"/>
          </a:p>
        </p:txBody>
      </p:sp>
      <p:cxnSp>
        <p:nvCxnSpPr>
          <p:cNvPr id="28" name="直線矢印コネクタ 27"/>
          <p:cNvCxnSpPr/>
          <p:nvPr/>
        </p:nvCxnSpPr>
        <p:spPr>
          <a:xfrm>
            <a:off x="3707904" y="3717032"/>
            <a:ext cx="720080" cy="1588"/>
          </a:xfrm>
          <a:prstGeom prst="straightConnector1">
            <a:avLst/>
          </a:prstGeom>
          <a:ln>
            <a:headEnd type="arrow"/>
            <a:tailEnd type="arrow"/>
          </a:ln>
        </p:spPr>
        <p:style>
          <a:lnRef idx="1">
            <a:schemeClr val="accent1"/>
          </a:lnRef>
          <a:fillRef idx="0">
            <a:schemeClr val="accent1"/>
          </a:fillRef>
          <a:effectRef idx="0">
            <a:schemeClr val="accent1"/>
          </a:effectRef>
          <a:fontRef idx="minor">
            <a:schemeClr val="tx1"/>
          </a:fontRef>
        </p:style>
      </p:cxnSp>
      <p:sp>
        <p:nvSpPr>
          <p:cNvPr id="17" name="テキスト ボックス 16"/>
          <p:cNvSpPr txBox="1"/>
          <p:nvPr/>
        </p:nvSpPr>
        <p:spPr>
          <a:xfrm>
            <a:off x="3851920" y="3573016"/>
            <a:ext cx="381836" cy="400110"/>
          </a:xfrm>
          <a:prstGeom prst="rect">
            <a:avLst/>
          </a:prstGeom>
          <a:solidFill>
            <a:schemeClr val="bg1"/>
          </a:solidFill>
        </p:spPr>
        <p:txBody>
          <a:bodyPr wrap="square" rtlCol="0">
            <a:spAutoFit/>
          </a:bodyPr>
          <a:lstStyle/>
          <a:p>
            <a:pPr algn="ctr"/>
            <a:r>
              <a:rPr lang="en-US" altLang="ja-JP" sz="1000" b="1" dirty="0" smtClean="0"/>
              <a:t>8</a:t>
            </a:r>
          </a:p>
          <a:p>
            <a:pPr algn="ctr"/>
            <a:r>
              <a:rPr kumimoji="1" lang="en-US" altLang="ja-JP" sz="1000" b="1" dirty="0" smtClean="0"/>
              <a:t>bits</a:t>
            </a:r>
            <a:endParaRPr kumimoji="1" lang="ja-JP" altLang="en-US" sz="1000" b="1" dirty="0"/>
          </a:p>
        </p:txBody>
      </p:sp>
      <p:sp>
        <p:nvSpPr>
          <p:cNvPr id="34" name="テキスト ボックス 33"/>
          <p:cNvSpPr txBox="1"/>
          <p:nvPr/>
        </p:nvSpPr>
        <p:spPr>
          <a:xfrm>
            <a:off x="827584" y="1556792"/>
            <a:ext cx="2095445" cy="338554"/>
          </a:xfrm>
          <a:prstGeom prst="rect">
            <a:avLst/>
          </a:prstGeom>
          <a:noFill/>
        </p:spPr>
        <p:txBody>
          <a:bodyPr wrap="none" rtlCol="0">
            <a:spAutoFit/>
          </a:bodyPr>
          <a:lstStyle/>
          <a:p>
            <a:r>
              <a:rPr lang="en-US" altLang="ja-JP" sz="1600" dirty="0" smtClean="0"/>
              <a:t>TX</a:t>
            </a:r>
            <a:r>
              <a:rPr lang="ja-JP" altLang="en-US" sz="1600" dirty="0" smtClean="0"/>
              <a:t>側送信パケット構成</a:t>
            </a:r>
            <a:endParaRPr kumimoji="1" lang="ja-JP" altLang="en-US" sz="16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endParaRPr kumimoji="1" lang="ja-JP" altLang="en-US"/>
          </a:p>
        </p:txBody>
      </p:sp>
      <p:sp>
        <p:nvSpPr>
          <p:cNvPr id="4" name="テキスト ボックス 3"/>
          <p:cNvSpPr txBox="1"/>
          <p:nvPr/>
        </p:nvSpPr>
        <p:spPr>
          <a:xfrm>
            <a:off x="827584" y="2276872"/>
            <a:ext cx="1625766" cy="276999"/>
          </a:xfrm>
          <a:prstGeom prst="rect">
            <a:avLst/>
          </a:prstGeom>
          <a:noFill/>
        </p:spPr>
        <p:txBody>
          <a:bodyPr wrap="none" rtlCol="0">
            <a:spAutoFit/>
          </a:bodyPr>
          <a:lstStyle/>
          <a:p>
            <a:r>
              <a:rPr lang="ja-JP" altLang="en-US" sz="1200" b="1" dirty="0" smtClean="0"/>
              <a:t>（プリアンブル</a:t>
            </a:r>
            <a:r>
              <a:rPr lang="en-US" altLang="ja-JP" sz="1200" b="1" dirty="0" smtClean="0"/>
              <a:t>8bit x 4</a:t>
            </a:r>
            <a:r>
              <a:rPr lang="ja-JP" altLang="en-US" sz="1200" b="1" dirty="0" smtClean="0"/>
              <a:t>）</a:t>
            </a:r>
            <a:endParaRPr kumimoji="1" lang="ja-JP" altLang="en-US" sz="1200" b="1" dirty="0"/>
          </a:p>
        </p:txBody>
      </p:sp>
      <p:sp>
        <p:nvSpPr>
          <p:cNvPr id="5" name="正方形/長方形 4"/>
          <p:cNvSpPr/>
          <p:nvPr/>
        </p:nvSpPr>
        <p:spPr>
          <a:xfrm>
            <a:off x="827584" y="2636912"/>
            <a:ext cx="1368152" cy="108012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 name="テキスト ボックス 5"/>
          <p:cNvSpPr txBox="1"/>
          <p:nvPr/>
        </p:nvSpPr>
        <p:spPr>
          <a:xfrm>
            <a:off x="755576" y="2924944"/>
            <a:ext cx="1428596" cy="461665"/>
          </a:xfrm>
          <a:prstGeom prst="rect">
            <a:avLst/>
          </a:prstGeom>
          <a:noFill/>
        </p:spPr>
        <p:txBody>
          <a:bodyPr wrap="none" rtlCol="0">
            <a:spAutoFit/>
          </a:bodyPr>
          <a:lstStyle/>
          <a:p>
            <a:r>
              <a:rPr kumimoji="1" lang="en-US" altLang="ja-JP" sz="2400" b="1" dirty="0" smtClean="0"/>
              <a:t>10101010</a:t>
            </a:r>
            <a:endParaRPr kumimoji="1" lang="ja-JP" altLang="en-US" sz="2400" b="1" dirty="0"/>
          </a:p>
        </p:txBody>
      </p:sp>
      <p:sp>
        <p:nvSpPr>
          <p:cNvPr id="7" name="正方形/長方形 6"/>
          <p:cNvSpPr/>
          <p:nvPr/>
        </p:nvSpPr>
        <p:spPr>
          <a:xfrm>
            <a:off x="2195736" y="2636912"/>
            <a:ext cx="1368152" cy="108012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 name="テキスト ボックス 7"/>
          <p:cNvSpPr txBox="1"/>
          <p:nvPr/>
        </p:nvSpPr>
        <p:spPr>
          <a:xfrm>
            <a:off x="2123728" y="2924944"/>
            <a:ext cx="1428596" cy="461665"/>
          </a:xfrm>
          <a:prstGeom prst="rect">
            <a:avLst/>
          </a:prstGeom>
          <a:noFill/>
        </p:spPr>
        <p:txBody>
          <a:bodyPr wrap="none" rtlCol="0">
            <a:spAutoFit/>
          </a:bodyPr>
          <a:lstStyle/>
          <a:p>
            <a:r>
              <a:rPr kumimoji="1" lang="en-US" altLang="ja-JP" sz="2400" b="1" dirty="0" smtClean="0"/>
              <a:t>10101010</a:t>
            </a:r>
            <a:endParaRPr kumimoji="1" lang="ja-JP" altLang="en-US" sz="2400" b="1" dirty="0"/>
          </a:p>
        </p:txBody>
      </p:sp>
      <p:sp>
        <p:nvSpPr>
          <p:cNvPr id="13" name="正方形/長方形 12"/>
          <p:cNvSpPr/>
          <p:nvPr/>
        </p:nvSpPr>
        <p:spPr>
          <a:xfrm>
            <a:off x="3563888" y="2636912"/>
            <a:ext cx="1368152" cy="108012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 name="テキスト ボックス 13"/>
          <p:cNvSpPr txBox="1"/>
          <p:nvPr/>
        </p:nvSpPr>
        <p:spPr>
          <a:xfrm>
            <a:off x="3491880" y="2924944"/>
            <a:ext cx="1428596" cy="461665"/>
          </a:xfrm>
          <a:prstGeom prst="rect">
            <a:avLst/>
          </a:prstGeom>
          <a:noFill/>
        </p:spPr>
        <p:txBody>
          <a:bodyPr wrap="none" rtlCol="0">
            <a:spAutoFit/>
          </a:bodyPr>
          <a:lstStyle/>
          <a:p>
            <a:r>
              <a:rPr kumimoji="1" lang="en-US" altLang="ja-JP" sz="2400" b="1" dirty="0" smtClean="0"/>
              <a:t>10101010</a:t>
            </a:r>
            <a:endParaRPr kumimoji="1" lang="ja-JP" altLang="en-US" sz="2400" b="1" dirty="0"/>
          </a:p>
        </p:txBody>
      </p:sp>
      <p:sp>
        <p:nvSpPr>
          <p:cNvPr id="15" name="正方形/長方形 14"/>
          <p:cNvSpPr/>
          <p:nvPr/>
        </p:nvSpPr>
        <p:spPr>
          <a:xfrm>
            <a:off x="4932040" y="2636912"/>
            <a:ext cx="1368152" cy="108012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 name="テキスト ボックス 15"/>
          <p:cNvSpPr txBox="1"/>
          <p:nvPr/>
        </p:nvSpPr>
        <p:spPr>
          <a:xfrm>
            <a:off x="4860032" y="2924944"/>
            <a:ext cx="1428596" cy="461665"/>
          </a:xfrm>
          <a:prstGeom prst="rect">
            <a:avLst/>
          </a:prstGeom>
          <a:noFill/>
        </p:spPr>
        <p:txBody>
          <a:bodyPr wrap="none" rtlCol="0">
            <a:spAutoFit/>
          </a:bodyPr>
          <a:lstStyle/>
          <a:p>
            <a:r>
              <a:rPr kumimoji="1" lang="en-US" altLang="ja-JP" sz="2400" b="1" dirty="0" smtClean="0"/>
              <a:t>10101010</a:t>
            </a:r>
            <a:endParaRPr kumimoji="1" lang="ja-JP" altLang="en-US" sz="2400" b="1"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endParaRPr kumimoji="1" lang="ja-JP" altLang="en-US"/>
          </a:p>
        </p:txBody>
      </p:sp>
      <p:sp>
        <p:nvSpPr>
          <p:cNvPr id="4" name="正方形/長方形 3"/>
          <p:cNvSpPr/>
          <p:nvPr/>
        </p:nvSpPr>
        <p:spPr>
          <a:xfrm>
            <a:off x="899592" y="2420888"/>
            <a:ext cx="1440160" cy="108012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テキスト ボックス 4"/>
          <p:cNvSpPr txBox="1"/>
          <p:nvPr/>
        </p:nvSpPr>
        <p:spPr>
          <a:xfrm>
            <a:off x="3059832" y="3645024"/>
            <a:ext cx="1374094" cy="246221"/>
          </a:xfrm>
          <a:prstGeom prst="rect">
            <a:avLst/>
          </a:prstGeom>
          <a:noFill/>
        </p:spPr>
        <p:txBody>
          <a:bodyPr wrap="none" rtlCol="0">
            <a:spAutoFit/>
          </a:bodyPr>
          <a:lstStyle/>
          <a:p>
            <a:r>
              <a:rPr lang="en-US" altLang="ja-JP" sz="1000" b="1" dirty="0" smtClean="0"/>
              <a:t>SYNC_WORD 16bit x 2</a:t>
            </a:r>
            <a:endParaRPr kumimoji="1" lang="ja-JP" altLang="en-US" sz="1000" b="1" dirty="0"/>
          </a:p>
        </p:txBody>
      </p:sp>
      <p:sp>
        <p:nvSpPr>
          <p:cNvPr id="6" name="正方形/長方形 5"/>
          <p:cNvSpPr/>
          <p:nvPr/>
        </p:nvSpPr>
        <p:spPr>
          <a:xfrm>
            <a:off x="2339752" y="2420888"/>
            <a:ext cx="1440160" cy="108012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 name="テキスト ボックス 6"/>
          <p:cNvSpPr txBox="1"/>
          <p:nvPr/>
        </p:nvSpPr>
        <p:spPr>
          <a:xfrm>
            <a:off x="899592" y="2708920"/>
            <a:ext cx="1428596" cy="461665"/>
          </a:xfrm>
          <a:prstGeom prst="rect">
            <a:avLst/>
          </a:prstGeom>
          <a:noFill/>
        </p:spPr>
        <p:txBody>
          <a:bodyPr wrap="none" rtlCol="0">
            <a:spAutoFit/>
          </a:bodyPr>
          <a:lstStyle/>
          <a:p>
            <a:r>
              <a:rPr kumimoji="1" lang="en-US" altLang="ja-JP" sz="2400" b="1" dirty="0" smtClean="0"/>
              <a:t>11010011</a:t>
            </a:r>
            <a:endParaRPr kumimoji="1" lang="ja-JP" altLang="en-US" sz="2400" b="1" dirty="0"/>
          </a:p>
        </p:txBody>
      </p:sp>
      <p:sp>
        <p:nvSpPr>
          <p:cNvPr id="8" name="テキスト ボックス 7"/>
          <p:cNvSpPr txBox="1"/>
          <p:nvPr/>
        </p:nvSpPr>
        <p:spPr>
          <a:xfrm>
            <a:off x="2339752" y="2708920"/>
            <a:ext cx="1428596" cy="461665"/>
          </a:xfrm>
          <a:prstGeom prst="rect">
            <a:avLst/>
          </a:prstGeom>
          <a:noFill/>
        </p:spPr>
        <p:txBody>
          <a:bodyPr wrap="none" rtlCol="0">
            <a:spAutoFit/>
          </a:bodyPr>
          <a:lstStyle/>
          <a:p>
            <a:r>
              <a:rPr kumimoji="1" lang="en-US" altLang="ja-JP" sz="2400" b="1" dirty="0" smtClean="0"/>
              <a:t>10010001</a:t>
            </a:r>
            <a:endParaRPr kumimoji="1" lang="ja-JP" altLang="en-US" sz="2400" b="1" dirty="0"/>
          </a:p>
        </p:txBody>
      </p:sp>
      <p:sp>
        <p:nvSpPr>
          <p:cNvPr id="9" name="テキスト ボックス 8"/>
          <p:cNvSpPr txBox="1"/>
          <p:nvPr/>
        </p:nvSpPr>
        <p:spPr>
          <a:xfrm>
            <a:off x="899592" y="2060848"/>
            <a:ext cx="1335879" cy="276999"/>
          </a:xfrm>
          <a:prstGeom prst="rect">
            <a:avLst/>
          </a:prstGeom>
          <a:noFill/>
        </p:spPr>
        <p:txBody>
          <a:bodyPr wrap="none" rtlCol="0">
            <a:spAutoFit/>
          </a:bodyPr>
          <a:lstStyle/>
          <a:p>
            <a:r>
              <a:rPr lang="en-US" altLang="ja-JP" sz="1200" b="1" dirty="0" smtClean="0"/>
              <a:t>SYNC1(addr:0x04)</a:t>
            </a:r>
            <a:endParaRPr kumimoji="1" lang="ja-JP" altLang="en-US" sz="1200" b="1" dirty="0"/>
          </a:p>
        </p:txBody>
      </p:sp>
      <p:sp>
        <p:nvSpPr>
          <p:cNvPr id="10" name="テキスト ボックス 9"/>
          <p:cNvSpPr txBox="1"/>
          <p:nvPr/>
        </p:nvSpPr>
        <p:spPr>
          <a:xfrm>
            <a:off x="2411760" y="2060848"/>
            <a:ext cx="1335879" cy="276999"/>
          </a:xfrm>
          <a:prstGeom prst="rect">
            <a:avLst/>
          </a:prstGeom>
          <a:noFill/>
        </p:spPr>
        <p:txBody>
          <a:bodyPr wrap="none" rtlCol="0">
            <a:spAutoFit/>
          </a:bodyPr>
          <a:lstStyle/>
          <a:p>
            <a:r>
              <a:rPr lang="en-US" altLang="ja-JP" sz="1200" b="1" dirty="0" smtClean="0"/>
              <a:t>SYNC0(addr:0x05)</a:t>
            </a:r>
            <a:endParaRPr lang="ja-JP" altLang="en-US" sz="1200" b="1" dirty="0" smtClean="0"/>
          </a:p>
        </p:txBody>
      </p:sp>
      <p:sp>
        <p:nvSpPr>
          <p:cNvPr id="11" name="テキスト ボックス 10"/>
          <p:cNvSpPr txBox="1"/>
          <p:nvPr/>
        </p:nvSpPr>
        <p:spPr>
          <a:xfrm>
            <a:off x="1187624" y="2420888"/>
            <a:ext cx="988347" cy="461665"/>
          </a:xfrm>
          <a:prstGeom prst="rect">
            <a:avLst/>
          </a:prstGeom>
          <a:noFill/>
        </p:spPr>
        <p:txBody>
          <a:bodyPr wrap="none" rtlCol="0">
            <a:spAutoFit/>
          </a:bodyPr>
          <a:lstStyle/>
          <a:p>
            <a:r>
              <a:rPr kumimoji="1" lang="en-US" altLang="ja-JP" sz="2400" b="1" dirty="0" smtClean="0"/>
              <a:t>(0xd3)</a:t>
            </a:r>
            <a:endParaRPr kumimoji="1" lang="ja-JP" altLang="en-US" sz="2400" b="1" dirty="0"/>
          </a:p>
        </p:txBody>
      </p:sp>
      <p:sp>
        <p:nvSpPr>
          <p:cNvPr id="12" name="テキスト ボックス 11"/>
          <p:cNvSpPr txBox="1"/>
          <p:nvPr/>
        </p:nvSpPr>
        <p:spPr>
          <a:xfrm>
            <a:off x="2555776" y="2420888"/>
            <a:ext cx="984565" cy="461665"/>
          </a:xfrm>
          <a:prstGeom prst="rect">
            <a:avLst/>
          </a:prstGeom>
          <a:noFill/>
        </p:spPr>
        <p:txBody>
          <a:bodyPr wrap="none" rtlCol="0">
            <a:spAutoFit/>
          </a:bodyPr>
          <a:lstStyle/>
          <a:p>
            <a:r>
              <a:rPr kumimoji="1" lang="en-US" altLang="ja-JP" sz="2400" b="1" dirty="0" smtClean="0"/>
              <a:t>(0x91)</a:t>
            </a:r>
            <a:endParaRPr kumimoji="1" lang="ja-JP" altLang="en-US" sz="2400" b="1" dirty="0"/>
          </a:p>
        </p:txBody>
      </p:sp>
      <p:sp>
        <p:nvSpPr>
          <p:cNvPr id="13" name="正方形/長方形 12"/>
          <p:cNvSpPr/>
          <p:nvPr/>
        </p:nvSpPr>
        <p:spPr>
          <a:xfrm>
            <a:off x="3779912" y="2420888"/>
            <a:ext cx="1440160" cy="108012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 name="正方形/長方形 13"/>
          <p:cNvSpPr/>
          <p:nvPr/>
        </p:nvSpPr>
        <p:spPr>
          <a:xfrm>
            <a:off x="5220072" y="2420888"/>
            <a:ext cx="1440160" cy="108012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 name="テキスト ボックス 14"/>
          <p:cNvSpPr txBox="1"/>
          <p:nvPr/>
        </p:nvSpPr>
        <p:spPr>
          <a:xfrm>
            <a:off x="3779912" y="2708920"/>
            <a:ext cx="1428596" cy="461665"/>
          </a:xfrm>
          <a:prstGeom prst="rect">
            <a:avLst/>
          </a:prstGeom>
          <a:noFill/>
        </p:spPr>
        <p:txBody>
          <a:bodyPr wrap="none" rtlCol="0">
            <a:spAutoFit/>
          </a:bodyPr>
          <a:lstStyle/>
          <a:p>
            <a:r>
              <a:rPr kumimoji="1" lang="en-US" altLang="ja-JP" sz="2400" b="1" dirty="0" smtClean="0"/>
              <a:t>11010011</a:t>
            </a:r>
            <a:endParaRPr kumimoji="1" lang="ja-JP" altLang="en-US" sz="2400" b="1" dirty="0"/>
          </a:p>
        </p:txBody>
      </p:sp>
      <p:sp>
        <p:nvSpPr>
          <p:cNvPr id="16" name="テキスト ボックス 15"/>
          <p:cNvSpPr txBox="1"/>
          <p:nvPr/>
        </p:nvSpPr>
        <p:spPr>
          <a:xfrm>
            <a:off x="5220072" y="2708920"/>
            <a:ext cx="1428596" cy="461665"/>
          </a:xfrm>
          <a:prstGeom prst="rect">
            <a:avLst/>
          </a:prstGeom>
          <a:noFill/>
        </p:spPr>
        <p:txBody>
          <a:bodyPr wrap="none" rtlCol="0">
            <a:spAutoFit/>
          </a:bodyPr>
          <a:lstStyle/>
          <a:p>
            <a:r>
              <a:rPr kumimoji="1" lang="en-US" altLang="ja-JP" sz="2400" b="1" dirty="0" smtClean="0"/>
              <a:t>10010001</a:t>
            </a:r>
            <a:endParaRPr kumimoji="1" lang="ja-JP" altLang="en-US" sz="2400" b="1" dirty="0"/>
          </a:p>
        </p:txBody>
      </p:sp>
      <p:sp>
        <p:nvSpPr>
          <p:cNvPr id="17" name="テキスト ボックス 16"/>
          <p:cNvSpPr txBox="1"/>
          <p:nvPr/>
        </p:nvSpPr>
        <p:spPr>
          <a:xfrm>
            <a:off x="3779912" y="2060848"/>
            <a:ext cx="1335879" cy="276999"/>
          </a:xfrm>
          <a:prstGeom prst="rect">
            <a:avLst/>
          </a:prstGeom>
          <a:noFill/>
        </p:spPr>
        <p:txBody>
          <a:bodyPr wrap="none" rtlCol="0">
            <a:spAutoFit/>
          </a:bodyPr>
          <a:lstStyle/>
          <a:p>
            <a:r>
              <a:rPr lang="en-US" altLang="ja-JP" sz="1200" b="1" dirty="0" smtClean="0"/>
              <a:t>SYNC1(addr:0x04)</a:t>
            </a:r>
            <a:endParaRPr kumimoji="1" lang="ja-JP" altLang="en-US" sz="1200" b="1" dirty="0"/>
          </a:p>
        </p:txBody>
      </p:sp>
      <p:sp>
        <p:nvSpPr>
          <p:cNvPr id="18" name="テキスト ボックス 17"/>
          <p:cNvSpPr txBox="1"/>
          <p:nvPr/>
        </p:nvSpPr>
        <p:spPr>
          <a:xfrm>
            <a:off x="5292080" y="2060848"/>
            <a:ext cx="1335879" cy="276999"/>
          </a:xfrm>
          <a:prstGeom prst="rect">
            <a:avLst/>
          </a:prstGeom>
          <a:noFill/>
        </p:spPr>
        <p:txBody>
          <a:bodyPr wrap="none" rtlCol="0">
            <a:spAutoFit/>
          </a:bodyPr>
          <a:lstStyle/>
          <a:p>
            <a:r>
              <a:rPr lang="en-US" altLang="ja-JP" sz="1200" b="1" dirty="0" smtClean="0"/>
              <a:t>SYNC0(addr:0x05)</a:t>
            </a:r>
            <a:endParaRPr lang="ja-JP" altLang="en-US" sz="1200" b="1" dirty="0" smtClean="0"/>
          </a:p>
        </p:txBody>
      </p:sp>
      <p:sp>
        <p:nvSpPr>
          <p:cNvPr id="19" name="テキスト ボックス 18"/>
          <p:cNvSpPr txBox="1"/>
          <p:nvPr/>
        </p:nvSpPr>
        <p:spPr>
          <a:xfrm>
            <a:off x="4067944" y="2420888"/>
            <a:ext cx="988347" cy="461665"/>
          </a:xfrm>
          <a:prstGeom prst="rect">
            <a:avLst/>
          </a:prstGeom>
          <a:noFill/>
        </p:spPr>
        <p:txBody>
          <a:bodyPr wrap="none" rtlCol="0">
            <a:spAutoFit/>
          </a:bodyPr>
          <a:lstStyle/>
          <a:p>
            <a:r>
              <a:rPr kumimoji="1" lang="en-US" altLang="ja-JP" sz="2400" b="1" dirty="0" smtClean="0"/>
              <a:t>(0xd3)</a:t>
            </a:r>
            <a:endParaRPr kumimoji="1" lang="ja-JP" altLang="en-US" sz="2400" b="1" dirty="0"/>
          </a:p>
        </p:txBody>
      </p:sp>
      <p:sp>
        <p:nvSpPr>
          <p:cNvPr id="20" name="テキスト ボックス 19"/>
          <p:cNvSpPr txBox="1"/>
          <p:nvPr/>
        </p:nvSpPr>
        <p:spPr>
          <a:xfrm>
            <a:off x="5436096" y="2420888"/>
            <a:ext cx="984565" cy="461665"/>
          </a:xfrm>
          <a:prstGeom prst="rect">
            <a:avLst/>
          </a:prstGeom>
          <a:noFill/>
        </p:spPr>
        <p:txBody>
          <a:bodyPr wrap="none" rtlCol="0">
            <a:spAutoFit/>
          </a:bodyPr>
          <a:lstStyle/>
          <a:p>
            <a:r>
              <a:rPr kumimoji="1" lang="en-US" altLang="ja-JP" sz="2400" b="1" dirty="0" smtClean="0"/>
              <a:t>(0x91)</a:t>
            </a:r>
            <a:endParaRPr kumimoji="1" lang="ja-JP" altLang="en-US" sz="2400" b="1"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endParaRPr kumimoji="1" lang="ja-JP" altLang="en-US"/>
          </a:p>
        </p:txBody>
      </p:sp>
      <p:grpSp>
        <p:nvGrpSpPr>
          <p:cNvPr id="4" name="グループ化 3"/>
          <p:cNvGrpSpPr/>
          <p:nvPr/>
        </p:nvGrpSpPr>
        <p:grpSpPr>
          <a:xfrm>
            <a:off x="971600" y="2132856"/>
            <a:ext cx="720080" cy="1080120"/>
            <a:chOff x="3347864" y="2420888"/>
            <a:chExt cx="576064" cy="1080120"/>
          </a:xfrm>
        </p:grpSpPr>
        <p:sp>
          <p:nvSpPr>
            <p:cNvPr id="5" name="正方形/長方形 4"/>
            <p:cNvSpPr/>
            <p:nvPr/>
          </p:nvSpPr>
          <p:spPr>
            <a:xfrm>
              <a:off x="3347864" y="2420888"/>
              <a:ext cx="576064" cy="1080120"/>
            </a:xfrm>
            <a:prstGeom prst="rect">
              <a:avLst/>
            </a:prstGeom>
            <a:solidFill>
              <a:schemeClr val="accent3">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accent3">
                    <a:lumMod val="60000"/>
                    <a:lumOff val="40000"/>
                  </a:schemeClr>
                </a:solidFill>
              </a:endParaRPr>
            </a:p>
          </p:txBody>
        </p:sp>
        <p:sp>
          <p:nvSpPr>
            <p:cNvPr id="6" name="テキスト ボックス 5"/>
            <p:cNvSpPr txBox="1"/>
            <p:nvPr/>
          </p:nvSpPr>
          <p:spPr>
            <a:xfrm rot="16200000">
              <a:off x="3171348" y="2825713"/>
              <a:ext cx="940129" cy="276999"/>
            </a:xfrm>
            <a:prstGeom prst="rect">
              <a:avLst/>
            </a:prstGeom>
            <a:noFill/>
          </p:spPr>
          <p:txBody>
            <a:bodyPr wrap="none" rtlCol="0">
              <a:spAutoFit/>
            </a:bodyPr>
            <a:lstStyle/>
            <a:p>
              <a:r>
                <a:rPr lang="en-US" altLang="ja-JP" sz="1200" b="1" dirty="0" smtClean="0"/>
                <a:t>Length field</a:t>
              </a:r>
              <a:endParaRPr kumimoji="1" lang="ja-JP" altLang="en-US" sz="1200" b="1" dirty="0"/>
            </a:p>
          </p:txBody>
        </p:sp>
      </p:grpSp>
      <p:sp>
        <p:nvSpPr>
          <p:cNvPr id="7" name="テキスト ボックス 6"/>
          <p:cNvSpPr txBox="1"/>
          <p:nvPr/>
        </p:nvSpPr>
        <p:spPr>
          <a:xfrm>
            <a:off x="683568" y="1772816"/>
            <a:ext cx="5006948" cy="276999"/>
          </a:xfrm>
          <a:prstGeom prst="rect">
            <a:avLst/>
          </a:prstGeom>
          <a:noFill/>
        </p:spPr>
        <p:txBody>
          <a:bodyPr wrap="none" rtlCol="0">
            <a:spAutoFit/>
          </a:bodyPr>
          <a:lstStyle/>
          <a:p>
            <a:r>
              <a:rPr lang="en-US" altLang="ja-JP" sz="1200" b="1" dirty="0" smtClean="0"/>
              <a:t>Length field </a:t>
            </a:r>
            <a:r>
              <a:rPr lang="ja-JP" altLang="en-US" sz="1200" b="1" dirty="0" smtClean="0"/>
              <a:t>値 </a:t>
            </a:r>
            <a:r>
              <a:rPr lang="en-US" altLang="ja-JP" sz="1200" b="1" dirty="0" smtClean="0"/>
              <a:t>= </a:t>
            </a:r>
            <a:r>
              <a:rPr lang="ja-JP" altLang="en-US" sz="1200" b="1" dirty="0" smtClean="0"/>
              <a:t> </a:t>
            </a:r>
            <a:r>
              <a:rPr lang="en-US" altLang="ja-JP" sz="1200" b="1" dirty="0" smtClean="0"/>
              <a:t>0x09</a:t>
            </a:r>
            <a:r>
              <a:rPr lang="ja-JP" altLang="en-US" sz="1200" b="1" dirty="0" smtClean="0"/>
              <a:t>バイト固定（可変の場合値を変更。可変方法は後述）</a:t>
            </a:r>
            <a:endParaRPr kumimoji="1" lang="ja-JP" altLang="en-US" sz="1200" b="1"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67544" y="0"/>
            <a:ext cx="2736304" cy="1143000"/>
          </a:xfrm>
        </p:spPr>
        <p:txBody>
          <a:bodyPr>
            <a:normAutofit/>
          </a:bodyPr>
          <a:lstStyle/>
          <a:p>
            <a:pPr algn="l"/>
            <a:r>
              <a:rPr kumimoji="1" lang="ja-JP" altLang="en-US" sz="1600" dirty="0" smtClean="0"/>
              <a:t>子機パケット</a:t>
            </a:r>
            <a:endParaRPr kumimoji="1" lang="ja-JP" altLang="en-US" sz="1600" dirty="0"/>
          </a:p>
        </p:txBody>
      </p:sp>
      <p:graphicFrame>
        <p:nvGraphicFramePr>
          <p:cNvPr id="27650" name="Object 2"/>
          <p:cNvGraphicFramePr>
            <a:graphicFrameLocks noChangeAspect="1"/>
          </p:cNvGraphicFramePr>
          <p:nvPr/>
        </p:nvGraphicFramePr>
        <p:xfrm>
          <a:off x="3851275" y="115888"/>
          <a:ext cx="1717675" cy="5764212"/>
        </p:xfrm>
        <a:graphic>
          <a:graphicData uri="http://schemas.openxmlformats.org/presentationml/2006/ole">
            <p:oleObj spid="_x0000_s27650" name="ワークシート" r:id="rId3" imgW="1819401" imgH="6115075" progId="Excel.Sheet.12">
              <p:embed/>
            </p:oleObj>
          </a:graphicData>
        </a:graphic>
      </p:graphicFrame>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67544" y="0"/>
            <a:ext cx="2736304" cy="1143000"/>
          </a:xfrm>
        </p:spPr>
        <p:txBody>
          <a:bodyPr>
            <a:normAutofit/>
          </a:bodyPr>
          <a:lstStyle/>
          <a:p>
            <a:pPr algn="l"/>
            <a:r>
              <a:rPr lang="ja-JP" altLang="en-US" sz="1600" dirty="0" smtClean="0"/>
              <a:t>親機</a:t>
            </a:r>
            <a:r>
              <a:rPr kumimoji="1" lang="ja-JP" altLang="en-US" sz="1600" dirty="0" smtClean="0"/>
              <a:t>パケット</a:t>
            </a:r>
            <a:endParaRPr kumimoji="1" lang="ja-JP" altLang="en-US" sz="1600" dirty="0"/>
          </a:p>
        </p:txBody>
      </p:sp>
      <p:graphicFrame>
        <p:nvGraphicFramePr>
          <p:cNvPr id="27650" name="Object 2"/>
          <p:cNvGraphicFramePr>
            <a:graphicFrameLocks noChangeAspect="1"/>
          </p:cNvGraphicFramePr>
          <p:nvPr/>
        </p:nvGraphicFramePr>
        <p:xfrm>
          <a:off x="3851275" y="115888"/>
          <a:ext cx="1717675" cy="5764212"/>
        </p:xfrm>
        <a:graphic>
          <a:graphicData uri="http://schemas.openxmlformats.org/presentationml/2006/ole">
            <p:oleObj spid="_x0000_s56322" name="ワークシート" r:id="rId3" imgW="1819401" imgH="6115075" progId="Excel.Sheet.12">
              <p:embed/>
            </p:oleObj>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67544" y="0"/>
            <a:ext cx="2736304" cy="1143000"/>
          </a:xfrm>
        </p:spPr>
        <p:txBody>
          <a:bodyPr>
            <a:normAutofit/>
          </a:bodyPr>
          <a:lstStyle/>
          <a:p>
            <a:pPr algn="l"/>
            <a:r>
              <a:rPr kumimoji="1" lang="ja-JP" altLang="en-US" sz="1600" dirty="0" smtClean="0"/>
              <a:t>パケット</a:t>
            </a:r>
            <a:endParaRPr kumimoji="1" lang="ja-JP" altLang="en-US" sz="1600" dirty="0"/>
          </a:p>
        </p:txBody>
      </p:sp>
      <p:cxnSp>
        <p:nvCxnSpPr>
          <p:cNvPr id="91" name="直線コネクタ 90"/>
          <p:cNvCxnSpPr/>
          <p:nvPr/>
        </p:nvCxnSpPr>
        <p:spPr>
          <a:xfrm>
            <a:off x="2123728" y="980728"/>
            <a:ext cx="1296144" cy="72008"/>
          </a:xfrm>
          <a:prstGeom prst="line">
            <a:avLst/>
          </a:prstGeom>
        </p:spPr>
        <p:style>
          <a:lnRef idx="1">
            <a:schemeClr val="accent1"/>
          </a:lnRef>
          <a:fillRef idx="0">
            <a:schemeClr val="accent1"/>
          </a:fillRef>
          <a:effectRef idx="0">
            <a:schemeClr val="accent1"/>
          </a:effectRef>
          <a:fontRef idx="minor">
            <a:schemeClr val="tx1"/>
          </a:fontRef>
        </p:style>
      </p:cxnSp>
      <p:cxnSp>
        <p:nvCxnSpPr>
          <p:cNvPr id="92" name="直線コネクタ 91"/>
          <p:cNvCxnSpPr/>
          <p:nvPr/>
        </p:nvCxnSpPr>
        <p:spPr>
          <a:xfrm rot="16200000" flipH="1">
            <a:off x="467544" y="2996952"/>
            <a:ext cx="4536504" cy="1224136"/>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1" name="Object 3"/>
          <p:cNvGraphicFramePr>
            <a:graphicFrameLocks noChangeAspect="1"/>
          </p:cNvGraphicFramePr>
          <p:nvPr/>
        </p:nvGraphicFramePr>
        <p:xfrm>
          <a:off x="683568" y="980728"/>
          <a:ext cx="2188537" cy="360139"/>
        </p:xfrm>
        <a:graphic>
          <a:graphicData uri="http://schemas.openxmlformats.org/presentationml/2006/ole">
            <p:oleObj spid="_x0000_s2051" name="ワークシート" r:id="rId3" imgW="1504920" imgH="247529" progId="Excel.Sheet.12">
              <p:embed/>
            </p:oleObj>
          </a:graphicData>
        </a:graphic>
      </p:graphicFrame>
      <p:graphicFrame>
        <p:nvGraphicFramePr>
          <p:cNvPr id="2053" name="Object 5"/>
          <p:cNvGraphicFramePr>
            <a:graphicFrameLocks noChangeAspect="1"/>
          </p:cNvGraphicFramePr>
          <p:nvPr/>
        </p:nvGraphicFramePr>
        <p:xfrm>
          <a:off x="3348038" y="1052513"/>
          <a:ext cx="3600450" cy="4848225"/>
        </p:xfrm>
        <a:graphic>
          <a:graphicData uri="http://schemas.openxmlformats.org/presentationml/2006/ole">
            <p:oleObj spid="_x0000_s2053" name="ワークシート" r:id="rId4" imgW="3600471" imgH="4848277" progId="Excel.Sheet.12">
              <p:embed/>
            </p:oleObj>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67544" y="0"/>
            <a:ext cx="2736304" cy="1143000"/>
          </a:xfrm>
        </p:spPr>
        <p:txBody>
          <a:bodyPr>
            <a:normAutofit/>
          </a:bodyPr>
          <a:lstStyle/>
          <a:p>
            <a:pPr algn="l"/>
            <a:r>
              <a:rPr kumimoji="1" lang="ja-JP" altLang="en-US" sz="1600" dirty="0" smtClean="0"/>
              <a:t>パケット</a:t>
            </a:r>
            <a:endParaRPr kumimoji="1" lang="ja-JP" altLang="en-US" sz="1600" dirty="0"/>
          </a:p>
        </p:txBody>
      </p:sp>
      <p:graphicFrame>
        <p:nvGraphicFramePr>
          <p:cNvPr id="1028" name="Object 4"/>
          <p:cNvGraphicFramePr>
            <a:graphicFrameLocks noChangeAspect="1"/>
          </p:cNvGraphicFramePr>
          <p:nvPr/>
        </p:nvGraphicFramePr>
        <p:xfrm>
          <a:off x="684213" y="981075"/>
          <a:ext cx="2187575" cy="360363"/>
        </p:xfrm>
        <a:graphic>
          <a:graphicData uri="http://schemas.openxmlformats.org/presentationml/2006/ole">
            <p:oleObj spid="_x0000_s1028" name="ワークシート" r:id="rId3" imgW="1504920" imgH="247529" progId="Excel.Sheet.12">
              <p:embed/>
            </p:oleObj>
          </a:graphicData>
        </a:graphic>
      </p:graphicFrame>
      <p:cxnSp>
        <p:nvCxnSpPr>
          <p:cNvPr id="10" name="直線コネクタ 9"/>
          <p:cNvCxnSpPr/>
          <p:nvPr/>
        </p:nvCxnSpPr>
        <p:spPr>
          <a:xfrm>
            <a:off x="2123728" y="980728"/>
            <a:ext cx="1368152"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12" name="直線コネクタ 11"/>
          <p:cNvCxnSpPr/>
          <p:nvPr/>
        </p:nvCxnSpPr>
        <p:spPr>
          <a:xfrm rot="16200000" flipH="1">
            <a:off x="971600" y="2492896"/>
            <a:ext cx="3600400" cy="1296144"/>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1030" name="Object 6"/>
          <p:cNvGraphicFramePr>
            <a:graphicFrameLocks noChangeAspect="1"/>
          </p:cNvGraphicFramePr>
          <p:nvPr/>
        </p:nvGraphicFramePr>
        <p:xfrm>
          <a:off x="3415630" y="980728"/>
          <a:ext cx="3676650" cy="3981450"/>
        </p:xfrm>
        <a:graphic>
          <a:graphicData uri="http://schemas.openxmlformats.org/presentationml/2006/ole">
            <p:oleObj spid="_x0000_s1030" name="ワークシート" r:id="rId4" imgW="3676595" imgH="3981520" progId="Excel.Sheet.12">
              <p:embed/>
            </p:oleObj>
          </a:graphicData>
        </a:graphic>
      </p:graphicFrame>
    </p:spTree>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2625</TotalTime>
  <Words>551</Words>
  <Application>Microsoft Office PowerPoint</Application>
  <PresentationFormat>画面に合わせる (4:3)</PresentationFormat>
  <Paragraphs>146</Paragraphs>
  <Slides>19</Slides>
  <Notes>1</Notes>
  <HiddenSlides>0</HiddenSlides>
  <MMClips>0</MMClips>
  <ScaleCrop>false</ScaleCrop>
  <HeadingPairs>
    <vt:vector size="6" baseType="variant">
      <vt:variant>
        <vt:lpstr>テーマ</vt:lpstr>
      </vt:variant>
      <vt:variant>
        <vt:i4>1</vt:i4>
      </vt:variant>
      <vt:variant>
        <vt:lpstr>埋め込まれた OLE サーバー</vt:lpstr>
      </vt:variant>
      <vt:variant>
        <vt:i4>1</vt:i4>
      </vt:variant>
      <vt:variant>
        <vt:lpstr>スライド タイトル</vt:lpstr>
      </vt:variant>
      <vt:variant>
        <vt:i4>19</vt:i4>
      </vt:variant>
    </vt:vector>
  </HeadingPairs>
  <TitlesOfParts>
    <vt:vector size="21" baseType="lpstr">
      <vt:lpstr>Office テーマ</vt:lpstr>
      <vt:lpstr>ワークシート</vt:lpstr>
      <vt:lpstr>スライド 1</vt:lpstr>
      <vt:lpstr>スライド 2</vt:lpstr>
      <vt:lpstr>スライド 3</vt:lpstr>
      <vt:lpstr>スライド 4</vt:lpstr>
      <vt:lpstr>スライド 5</vt:lpstr>
      <vt:lpstr>子機パケット</vt:lpstr>
      <vt:lpstr>親機パケット</vt:lpstr>
      <vt:lpstr>パケット</vt:lpstr>
      <vt:lpstr>パケット</vt:lpstr>
      <vt:lpstr>子機RX時の受信パケット</vt:lpstr>
      <vt:lpstr>パケットハンドシェイクの方法</vt:lpstr>
      <vt:lpstr>パケット再送手順</vt:lpstr>
      <vt:lpstr>キャリアセンス検知時</vt:lpstr>
      <vt:lpstr>到達失敗時のパケットハンドシェイクの方法（SYN失敗時）</vt:lpstr>
      <vt:lpstr>到達失敗時のパケットハンドシェイクの方法（SYN+ACK失敗時）</vt:lpstr>
      <vt:lpstr>送信時キャリアセンス検知時のランダム待ち時間機能</vt:lpstr>
      <vt:lpstr>子機の定時通報時間設定方法</vt:lpstr>
      <vt:lpstr>コマンド設定方法</vt:lpstr>
      <vt:lpstr>スライド 19</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kmaehara</dc:creator>
  <cp:lastModifiedBy>kmaehara</cp:lastModifiedBy>
  <cp:revision>292</cp:revision>
  <dcterms:created xsi:type="dcterms:W3CDTF">2011-02-14T02:37:28Z</dcterms:created>
  <dcterms:modified xsi:type="dcterms:W3CDTF">2011-05-18T02:23:55Z</dcterms:modified>
</cp:coreProperties>
</file>

<file path=docProps/thumbnail.jpeg>
</file>