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rels" ContentType="application/vnd.openxmlformats-package.relationships+xml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4" r:id="rId11"/>
    <p:sldId id="265" r:id="rId12"/>
    <p:sldId id="270" r:id="rId13"/>
    <p:sldId id="266" r:id="rId14"/>
    <p:sldId id="281" r:id="rId15"/>
    <p:sldId id="282" r:id="rId16"/>
    <p:sldId id="267" r:id="rId17"/>
    <p:sldId id="268" r:id="rId18"/>
    <p:sldId id="269" r:id="rId19"/>
    <p:sldId id="271" r:id="rId20"/>
    <p:sldId id="272" r:id="rId21"/>
    <p:sldId id="273" r:id="rId22"/>
    <p:sldId id="275" r:id="rId23"/>
    <p:sldId id="276" r:id="rId24"/>
    <p:sldId id="277" r:id="rId25"/>
    <p:sldId id="278" r:id="rId26"/>
    <p:sldId id="279" r:id="rId27"/>
    <p:sldId id="280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2" d="100"/>
          <a:sy n="82" d="100"/>
        </p:scale>
        <p:origin x="-120" y="-3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63E2D-35C1-D74A-8E6C-E3A6503C218D}" type="datetimeFigureOut">
              <a:rPr lang="en-US" smtClean="0"/>
              <a:t>7/14/14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83B0F-21B4-B041-8CA5-B537D150C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381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63E2D-35C1-D74A-8E6C-E3A6503C218D}" type="datetimeFigureOut">
              <a:rPr lang="en-US" smtClean="0"/>
              <a:t>7/14/14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83B0F-21B4-B041-8CA5-B537D150C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582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63E2D-35C1-D74A-8E6C-E3A6503C218D}" type="datetimeFigureOut">
              <a:rPr lang="en-US" smtClean="0"/>
              <a:t>7/14/14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83B0F-21B4-B041-8CA5-B537D150C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646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63E2D-35C1-D74A-8E6C-E3A6503C218D}" type="datetimeFigureOut">
              <a:rPr lang="en-US" smtClean="0"/>
              <a:t>7/14/14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83B0F-21B4-B041-8CA5-B537D150C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997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63E2D-35C1-D74A-8E6C-E3A6503C218D}" type="datetimeFigureOut">
              <a:rPr lang="en-US" smtClean="0"/>
              <a:t>7/14/14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83B0F-21B4-B041-8CA5-B537D150C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573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63E2D-35C1-D74A-8E6C-E3A6503C218D}" type="datetimeFigureOut">
              <a:rPr lang="en-US" smtClean="0"/>
              <a:t>7/14/14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83B0F-21B4-B041-8CA5-B537D150C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427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63E2D-35C1-D74A-8E6C-E3A6503C218D}" type="datetimeFigureOut">
              <a:rPr lang="en-US" smtClean="0"/>
              <a:t>7/14/14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83B0F-21B4-B041-8CA5-B537D150C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029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63E2D-35C1-D74A-8E6C-E3A6503C218D}" type="datetimeFigureOut">
              <a:rPr lang="en-US" smtClean="0"/>
              <a:t>7/14/14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83B0F-21B4-B041-8CA5-B537D150C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457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63E2D-35C1-D74A-8E6C-E3A6503C218D}" type="datetimeFigureOut">
              <a:rPr lang="en-US" smtClean="0"/>
              <a:t>7/14/14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83B0F-21B4-B041-8CA5-B537D150C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237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63E2D-35C1-D74A-8E6C-E3A6503C218D}" type="datetimeFigureOut">
              <a:rPr lang="en-US" smtClean="0"/>
              <a:t>7/14/14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83B0F-21B4-B041-8CA5-B537D150C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883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63E2D-35C1-D74A-8E6C-E3A6503C218D}" type="datetimeFigureOut">
              <a:rPr lang="en-US" smtClean="0"/>
              <a:t>7/14/14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83B0F-21B4-B041-8CA5-B537D150C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553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F63E2D-35C1-D74A-8E6C-E3A6503C218D}" type="datetimeFigureOut">
              <a:rPr lang="en-US" smtClean="0"/>
              <a:t>7/14/14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483B0F-21B4-B041-8CA5-B537D150C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382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1000genomes.s3.amazonaws.com/release/20110521/ALL.chr8.phase1_release_v3.20101123.snps_indels_svs.genotypes.vcf.gz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7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Scalable integrative bioinformatics with </a:t>
            </a:r>
            <a:r>
              <a:rPr lang="en-US" dirty="0" err="1" smtClean="0"/>
              <a:t>Bioconductor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VJ Carey</a:t>
            </a:r>
          </a:p>
          <a:p>
            <a:r>
              <a:rPr lang="en-US" dirty="0" smtClean="0"/>
              <a:t>Channing Division of Network Medicine</a:t>
            </a:r>
            <a:endParaRPr lang="en-US" dirty="0"/>
          </a:p>
          <a:p>
            <a:r>
              <a:rPr lang="en-US" dirty="0" smtClean="0"/>
              <a:t>Harvard Medical School</a:t>
            </a:r>
          </a:p>
        </p:txBody>
      </p:sp>
    </p:spTree>
    <p:extLst>
      <p:ext uri="{BB962C8B-B14F-4D97-AF65-F5344CB8AC3E}">
        <p14:creationId xmlns:p14="http://schemas.microsoft.com/office/powerpoint/2010/main" val="2152720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 of 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371223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Step 1: establish data structures suitable to scalable integrative analysis, adhering to </a:t>
            </a:r>
            <a:r>
              <a:rPr lang="en-US" dirty="0" err="1" smtClean="0"/>
              <a:t>bioc</a:t>
            </a:r>
            <a:r>
              <a:rPr lang="en-US" dirty="0" smtClean="0"/>
              <a:t> conventions on self-description, configurable yield</a:t>
            </a:r>
          </a:p>
          <a:p>
            <a:r>
              <a:rPr lang="en-US" dirty="0" smtClean="0"/>
              <a:t>Step 2: build a cluster of machines with efficient access to the data</a:t>
            </a:r>
          </a:p>
          <a:p>
            <a:pPr lvl="1"/>
            <a:r>
              <a:rPr lang="en-US" dirty="0" smtClean="0"/>
              <a:t>DHS: in an R package</a:t>
            </a:r>
          </a:p>
          <a:p>
            <a:pPr lvl="1"/>
            <a:r>
              <a:rPr lang="en-US" dirty="0" smtClean="0"/>
              <a:t>Genotypes: in VCF in S3 bucket</a:t>
            </a:r>
          </a:p>
          <a:p>
            <a:r>
              <a:rPr lang="en-US" dirty="0" smtClean="0"/>
              <a:t>Step 3: create a function F that obtains and annotates the required statistics for any slice of the genome</a:t>
            </a:r>
          </a:p>
          <a:p>
            <a:r>
              <a:rPr lang="en-US" dirty="0" smtClean="0"/>
              <a:t>Steps 4-6: define the genome slices relevant for the solution and map them to tasks based on F in a </a:t>
            </a:r>
            <a:r>
              <a:rPr lang="en-US" dirty="0" err="1" smtClean="0"/>
              <a:t>BatchJobs</a:t>
            </a:r>
            <a:r>
              <a:rPr lang="en-US" dirty="0" smtClean="0"/>
              <a:t> registry</a:t>
            </a:r>
          </a:p>
          <a:p>
            <a:r>
              <a:rPr lang="en-US" dirty="0" smtClean="0"/>
              <a:t>Steps 7-8: submit tasks to scheduler, collect and amalgamate</a:t>
            </a:r>
          </a:p>
        </p:txBody>
      </p:sp>
    </p:spTree>
    <p:extLst>
      <p:ext uri="{BB962C8B-B14F-4D97-AF65-F5344CB8AC3E}">
        <p14:creationId xmlns:p14="http://schemas.microsoft.com/office/powerpoint/2010/main" val="436631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Step 1: </a:t>
            </a:r>
            <a:r>
              <a:rPr lang="en-US" sz="3200" dirty="0" smtClean="0"/>
              <a:t>Data structure definition: 1a: </a:t>
            </a:r>
            <a:r>
              <a:rPr lang="en-US" sz="3200" dirty="0" err="1" smtClean="0"/>
              <a:t>SummarizedExperiment</a:t>
            </a:r>
            <a:r>
              <a:rPr lang="en-US" sz="3200" dirty="0" smtClean="0"/>
              <a:t> </a:t>
            </a:r>
            <a:r>
              <a:rPr lang="en-US" sz="3200" dirty="0" smtClean="0"/>
              <a:t>for DHS scores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Package </a:t>
            </a:r>
            <a:r>
              <a:rPr lang="en-US" i="1" dirty="0" err="1" smtClean="0"/>
              <a:t>dsQTL</a:t>
            </a:r>
            <a:r>
              <a:rPr lang="en-US" dirty="0" smtClean="0"/>
              <a:t>: import </a:t>
            </a:r>
            <a:r>
              <a:rPr lang="en-US" dirty="0" err="1" smtClean="0"/>
              <a:t>DnaseI</a:t>
            </a:r>
            <a:r>
              <a:rPr lang="en-US" dirty="0" smtClean="0"/>
              <a:t> </a:t>
            </a:r>
            <a:r>
              <a:rPr lang="en-US" dirty="0" err="1" smtClean="0"/>
              <a:t>hypersensitivty</a:t>
            </a:r>
            <a:r>
              <a:rPr lang="en-US" dirty="0" smtClean="0"/>
              <a:t> scores from BED files at GEO GSE 31388</a:t>
            </a:r>
          </a:p>
          <a:p>
            <a:pPr lvl="1"/>
            <a:r>
              <a:rPr lang="en-US" i="1" dirty="0" err="1"/>
              <a:t>r</a:t>
            </a:r>
            <a:r>
              <a:rPr lang="en-US" i="1" dirty="0" err="1" smtClean="0"/>
              <a:t>tracklayer</a:t>
            </a:r>
            <a:r>
              <a:rPr lang="en-US" dirty="0" smtClean="0"/>
              <a:t> used to import and convert from hg18 to hg19 addressing</a:t>
            </a:r>
          </a:p>
          <a:p>
            <a:pPr lvl="1"/>
            <a:r>
              <a:rPr lang="en-US" b="1" dirty="0" err="1" smtClean="0">
                <a:latin typeface="Courier New"/>
                <a:cs typeface="Courier New"/>
              </a:rPr>
              <a:t>SummarizedExperiment</a:t>
            </a:r>
            <a:r>
              <a:rPr lang="en-US" dirty="0" smtClean="0"/>
              <a:t> container used</a:t>
            </a:r>
          </a:p>
          <a:p>
            <a:pPr marL="457200" lvl="1" indent="0">
              <a:buNone/>
            </a:pPr>
            <a:endParaRPr lang="en-US" dirty="0" smtClean="0"/>
          </a:p>
        </p:txBody>
      </p:sp>
      <p:pic>
        <p:nvPicPr>
          <p:cNvPr id="4" name="Picture 3" descr="dhsSE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0015"/>
            <a:ext cx="9144000" cy="2562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866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Key components of </a:t>
            </a:r>
            <a:r>
              <a:rPr lang="en-US" sz="2800" dirty="0" err="1" smtClean="0"/>
              <a:t>SummarizedExperiment</a:t>
            </a:r>
            <a:r>
              <a:rPr lang="en-US" sz="2800" dirty="0" smtClean="0"/>
              <a:t> instances -- </a:t>
            </a:r>
            <a:r>
              <a:rPr lang="en-US" sz="2800" dirty="0" err="1" smtClean="0"/>
              <a:t>rowData</a:t>
            </a:r>
            <a:r>
              <a:rPr lang="en-US" sz="2800" dirty="0" smtClean="0"/>
              <a:t> </a:t>
            </a:r>
            <a:r>
              <a:rPr lang="en-US" sz="2800" dirty="0"/>
              <a:t>:</a:t>
            </a:r>
            <a:r>
              <a:rPr lang="en-US" sz="2800" dirty="0" smtClean="0"/>
              <a:t> P ranges; assays : P x N, </a:t>
            </a:r>
            <a:r>
              <a:rPr lang="en-US" sz="2800" dirty="0" err="1" smtClean="0"/>
              <a:t>colData</a:t>
            </a:r>
            <a:r>
              <a:rPr lang="en-US" sz="2800" dirty="0" smtClean="0"/>
              <a:t> : N x R</a:t>
            </a:r>
            <a:endParaRPr lang="en-US" sz="2800" dirty="0"/>
          </a:p>
        </p:txBody>
      </p:sp>
      <p:pic>
        <p:nvPicPr>
          <p:cNvPr id="4" name="Content Placeholder 3" descr="summExpComp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962" r="-44962"/>
          <a:stretch>
            <a:fillRect/>
          </a:stretch>
        </p:blipFill>
        <p:spPr>
          <a:xfrm>
            <a:off x="-60307" y="1600200"/>
            <a:ext cx="9146768" cy="5030370"/>
          </a:xfrm>
        </p:spPr>
      </p:pic>
    </p:spTree>
    <p:extLst>
      <p:ext uri="{BB962C8B-B14F-4D97-AF65-F5344CB8AC3E}">
        <p14:creationId xmlns:p14="http://schemas.microsoft.com/office/powerpoint/2010/main" val="3510401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Step </a:t>
            </a:r>
            <a:r>
              <a:rPr lang="en-US" dirty="0" smtClean="0"/>
              <a:t>1b: </a:t>
            </a:r>
            <a:r>
              <a:rPr lang="en-US" dirty="0" err="1" smtClean="0"/>
              <a:t>TabixFile</a:t>
            </a:r>
            <a:r>
              <a:rPr lang="en-US" dirty="0" smtClean="0"/>
              <a:t> for 1000 genomes VCFs in Amazon S3 bucket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will demonstrate the search using the </a:t>
            </a:r>
            <a:r>
              <a:rPr lang="en-US" dirty="0" err="1" smtClean="0"/>
              <a:t>Bioconductor</a:t>
            </a:r>
            <a:r>
              <a:rPr lang="en-US" dirty="0" smtClean="0"/>
              <a:t> custom AMI</a:t>
            </a:r>
          </a:p>
          <a:p>
            <a:r>
              <a:rPr lang="en-US" dirty="0" smtClean="0"/>
              <a:t>We can transfer data from URLs such as </a:t>
            </a:r>
            <a:r>
              <a:rPr lang="en-US" dirty="0" smtClean="0">
                <a:hlinkClick r:id="rId2"/>
              </a:rPr>
              <a:t>http://1000genomes.s3.amazonaws.com/release/20110521/ALL.chr8.phase1_release_v3.20101123.snps_indels_svs.genotypes.vcf.gz</a:t>
            </a:r>
            <a:r>
              <a:rPr lang="en-US" dirty="0" smtClean="0"/>
              <a:t> to the AMI with </a:t>
            </a:r>
            <a:r>
              <a:rPr lang="en-US" b="1" dirty="0" smtClean="0"/>
              <a:t>no data transfer expense</a:t>
            </a:r>
            <a:r>
              <a:rPr lang="en-US" dirty="0" smtClean="0"/>
              <a:t> (as of 11 July 2014)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42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Poking around in the bucket</a:t>
            </a:r>
            <a:endParaRPr lang="en-US" dirty="0"/>
          </a:p>
        </p:txBody>
      </p:sp>
      <p:pic>
        <p:nvPicPr>
          <p:cNvPr id="4" name="Content Placeholder 3" descr="s3buckls.tif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482" r="-12482"/>
          <a:stretch>
            <a:fillRect/>
          </a:stretch>
        </p:blipFill>
        <p:spPr>
          <a:xfrm>
            <a:off x="-289087" y="1600200"/>
            <a:ext cx="9433087" cy="5187834"/>
          </a:xfrm>
        </p:spPr>
      </p:pic>
    </p:spTree>
    <p:extLst>
      <p:ext uri="{BB962C8B-B14F-4D97-AF65-F5344CB8AC3E}">
        <p14:creationId xmlns:p14="http://schemas.microsoft.com/office/powerpoint/2010/main" val="29585792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</a:t>
            </a:r>
            <a:r>
              <a:rPr lang="en-US" dirty="0" smtClean="0"/>
              <a:t>eeper…</a:t>
            </a:r>
            <a:endParaRPr lang="en-US" dirty="0"/>
          </a:p>
        </p:txBody>
      </p:sp>
      <p:pic>
        <p:nvPicPr>
          <p:cNvPr id="4" name="Content Placeholder 3" descr="s3release.tif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44" r="-7144"/>
          <a:stretch>
            <a:fillRect/>
          </a:stretch>
        </p:blipFill>
        <p:spPr>
          <a:xfrm>
            <a:off x="-63767" y="1600200"/>
            <a:ext cx="9207767" cy="5063917"/>
          </a:xfrm>
        </p:spPr>
      </p:pic>
    </p:spTree>
    <p:extLst>
      <p:ext uri="{BB962C8B-B14F-4D97-AF65-F5344CB8AC3E}">
        <p14:creationId xmlns:p14="http://schemas.microsoft.com/office/powerpoint/2010/main" val="5975130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</a:t>
            </a:r>
            <a:r>
              <a:rPr lang="en-US" dirty="0" smtClean="0"/>
              <a:t>2: </a:t>
            </a:r>
            <a:r>
              <a:rPr lang="en-US" dirty="0" smtClean="0"/>
              <a:t>Build a cluster of AMIs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Use </a:t>
            </a:r>
            <a:r>
              <a:rPr lang="en-US" dirty="0" err="1" smtClean="0"/>
              <a:t>starcluster</a:t>
            </a:r>
            <a:r>
              <a:rPr lang="en-US" dirty="0" smtClean="0"/>
              <a:t>, for example, as extensively documented at http://</a:t>
            </a:r>
            <a:r>
              <a:rPr lang="en-US" dirty="0" err="1" smtClean="0"/>
              <a:t>www.bioconductor.org</a:t>
            </a:r>
            <a:r>
              <a:rPr lang="en-US" dirty="0" smtClean="0"/>
              <a:t>/help/</a:t>
            </a:r>
            <a:r>
              <a:rPr lang="en-US" dirty="0" err="1" smtClean="0"/>
              <a:t>bioconductor</a:t>
            </a:r>
            <a:r>
              <a:rPr lang="en-US" dirty="0" smtClean="0"/>
              <a:t>-cloud-</a:t>
            </a:r>
            <a:r>
              <a:rPr lang="en-US" dirty="0" err="1" smtClean="0"/>
              <a:t>ami</a:t>
            </a:r>
            <a:r>
              <a:rPr lang="en-US" dirty="0" smtClean="0"/>
              <a:t>/#</a:t>
            </a:r>
            <a:r>
              <a:rPr lang="en-US" dirty="0" err="1" smtClean="0"/>
              <a:t>using_cluster</a:t>
            </a:r>
            <a:endParaRPr lang="en-US" dirty="0" smtClean="0"/>
          </a:p>
          <a:p>
            <a:r>
              <a:rPr lang="en-US" dirty="0" smtClean="0"/>
              <a:t>The endowments of the nodes </a:t>
            </a:r>
          </a:p>
          <a:p>
            <a:pPr lvl="1"/>
            <a:r>
              <a:rPr lang="en-US" dirty="0" smtClean="0"/>
              <a:t>Number of cores</a:t>
            </a:r>
          </a:p>
          <a:p>
            <a:pPr lvl="1"/>
            <a:r>
              <a:rPr lang="en-US" dirty="0" smtClean="0"/>
              <a:t>Available RAM</a:t>
            </a:r>
          </a:p>
          <a:p>
            <a:pPr marL="457200" lvl="1" indent="0">
              <a:buNone/>
            </a:pPr>
            <a:r>
              <a:rPr lang="en-US" dirty="0"/>
              <a:t>w</a:t>
            </a:r>
            <a:r>
              <a:rPr lang="en-US" dirty="0" smtClean="0"/>
              <a:t>ill determine the approach to problem decomposition and solution.  You will generally have to experiment to understand how your programs consume resources.</a:t>
            </a:r>
          </a:p>
          <a:p>
            <a:pPr marL="514350" indent="-457200"/>
            <a:r>
              <a:rPr lang="en-US" dirty="0" smtClean="0"/>
              <a:t>For our example, we use </a:t>
            </a:r>
            <a:r>
              <a:rPr lang="en-US" i="1" dirty="0" err="1" smtClean="0"/>
              <a:t>BatchJobs</a:t>
            </a:r>
            <a:r>
              <a:rPr lang="en-US" dirty="0" smtClean="0"/>
              <a:t> with Sun Grid Engine to control use of resources</a:t>
            </a:r>
          </a:p>
          <a:p>
            <a:pPr marL="57150" indent="0">
              <a:buNone/>
            </a:pPr>
            <a:endParaRPr lang="en-US" dirty="0"/>
          </a:p>
          <a:p>
            <a:pPr marL="57150" indent="0">
              <a:buNone/>
            </a:pPr>
            <a:endParaRPr lang="en-US" dirty="0"/>
          </a:p>
          <a:p>
            <a:pPr marL="5715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75849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Step </a:t>
            </a:r>
            <a:r>
              <a:rPr lang="en-US" sz="2800" dirty="0" smtClean="0"/>
              <a:t>3: </a:t>
            </a:r>
            <a:r>
              <a:rPr lang="en-US" sz="2800" dirty="0" smtClean="0"/>
              <a:t>Define a function that solves the problem completely for the containers/interface in use 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For this example, the </a:t>
            </a:r>
            <a:r>
              <a:rPr lang="en-US" i="1" dirty="0" err="1" smtClean="0"/>
              <a:t>GGtools</a:t>
            </a:r>
            <a:r>
              <a:rPr lang="en-US" dirty="0" smtClean="0"/>
              <a:t> function </a:t>
            </a:r>
            <a:r>
              <a:rPr lang="en-US" dirty="0" err="1" smtClean="0">
                <a:latin typeface="Courier New"/>
                <a:cs typeface="Courier New"/>
              </a:rPr>
              <a:t>cisAssoc</a:t>
            </a:r>
            <a:r>
              <a:rPr lang="en-US" b="1" dirty="0">
                <a:latin typeface="Courier New"/>
                <a:cs typeface="Courier New"/>
              </a:rPr>
              <a:t> </a:t>
            </a:r>
            <a:r>
              <a:rPr lang="en-US" dirty="0" smtClean="0">
                <a:cs typeface="Courier New"/>
              </a:rPr>
              <a:t>is the core</a:t>
            </a:r>
          </a:p>
          <a:p>
            <a:pPr lvl="1"/>
            <a:r>
              <a:rPr lang="en-US" dirty="0" smtClean="0">
                <a:latin typeface="+mj-lt"/>
                <a:cs typeface="Courier New"/>
              </a:rPr>
              <a:t>Inputs are a </a:t>
            </a:r>
            <a:r>
              <a:rPr lang="en-US" dirty="0" err="1" smtClean="0">
                <a:latin typeface="Courier New"/>
                <a:cs typeface="Courier New"/>
              </a:rPr>
              <a:t>SummarizedExperiment</a:t>
            </a:r>
            <a:r>
              <a:rPr lang="en-US" dirty="0" smtClean="0">
                <a:latin typeface="+mj-lt"/>
                <a:cs typeface="Courier New"/>
              </a:rPr>
              <a:t> instance, a </a:t>
            </a:r>
            <a:r>
              <a:rPr lang="en-US" dirty="0" err="1" smtClean="0">
                <a:latin typeface="Courier New"/>
                <a:cs typeface="Courier New"/>
              </a:rPr>
              <a:t>TabixFile</a:t>
            </a:r>
            <a:r>
              <a:rPr lang="en-US" dirty="0" smtClean="0">
                <a:latin typeface="+mj-lt"/>
                <a:cs typeface="Courier New"/>
              </a:rPr>
              <a:t> (reference), and a specification of the search radius</a:t>
            </a:r>
          </a:p>
          <a:p>
            <a:pPr lvl="1"/>
            <a:r>
              <a:rPr lang="en-US" dirty="0" smtClean="0">
                <a:latin typeface="+mj-lt"/>
                <a:cs typeface="Courier New"/>
              </a:rPr>
              <a:t>Output is a </a:t>
            </a:r>
            <a:r>
              <a:rPr lang="en-US" dirty="0" err="1" smtClean="0">
                <a:latin typeface="Courier New"/>
                <a:cs typeface="Courier New"/>
              </a:rPr>
              <a:t>GRanges</a:t>
            </a:r>
            <a:r>
              <a:rPr lang="en-US" dirty="0" smtClean="0">
                <a:latin typeface="+mj-lt"/>
                <a:cs typeface="Courier New"/>
              </a:rPr>
              <a:t> instance recording, for each feature in the </a:t>
            </a:r>
            <a:r>
              <a:rPr lang="en-US" dirty="0" err="1" smtClean="0">
                <a:latin typeface="Courier New"/>
                <a:cs typeface="Courier New"/>
              </a:rPr>
              <a:t>SummarizedExperiment</a:t>
            </a:r>
            <a:r>
              <a:rPr lang="en-US" dirty="0" smtClean="0">
                <a:cs typeface="Courier New"/>
              </a:rPr>
              <a:t>, the </a:t>
            </a:r>
            <a:r>
              <a:rPr lang="en-US" dirty="0" smtClean="0">
                <a:cs typeface="Courier New"/>
              </a:rPr>
              <a:t>observed association </a:t>
            </a:r>
            <a:r>
              <a:rPr lang="en-US" dirty="0" smtClean="0">
                <a:cs typeface="Courier New"/>
              </a:rPr>
              <a:t>scores </a:t>
            </a:r>
            <a:r>
              <a:rPr lang="en-US" dirty="0" smtClean="0">
                <a:cs typeface="Courier New"/>
              </a:rPr>
              <a:t>for </a:t>
            </a:r>
            <a:r>
              <a:rPr lang="en-US" dirty="0" smtClean="0">
                <a:cs typeface="Courier New"/>
              </a:rPr>
              <a:t>all SNP within the search </a:t>
            </a:r>
            <a:r>
              <a:rPr lang="en-US" dirty="0" smtClean="0">
                <a:cs typeface="Courier New"/>
              </a:rPr>
              <a:t>radius, plus scores obtained after permutation of DHS results against genotype … for plug-in FDR</a:t>
            </a:r>
            <a:endParaRPr lang="en-US" dirty="0" smtClean="0">
              <a:cs typeface="Courier New"/>
            </a:endParaRPr>
          </a:p>
          <a:p>
            <a:pPr lvl="1"/>
            <a:r>
              <a:rPr lang="en-US" dirty="0" smtClean="0">
                <a:latin typeface="+mj-lt"/>
                <a:cs typeface="Courier New"/>
              </a:rPr>
              <a:t>Because the genotype data are provided by chromosome, some additional tailoring is present to match DHS features to available genotypes</a:t>
            </a:r>
          </a:p>
          <a:p>
            <a:r>
              <a:rPr lang="en-US" dirty="0" smtClean="0">
                <a:latin typeface="+mj-lt"/>
                <a:cs typeface="Courier New"/>
              </a:rPr>
              <a:t>Iteration over independent tasks within </a:t>
            </a:r>
            <a:r>
              <a:rPr lang="en-US" dirty="0" err="1" smtClean="0">
                <a:latin typeface="Courier New"/>
                <a:cs typeface="Courier New"/>
              </a:rPr>
              <a:t>cisAssoc</a:t>
            </a:r>
            <a:r>
              <a:rPr lang="en-US" dirty="0" smtClean="0">
                <a:latin typeface="+mj-lt"/>
                <a:cs typeface="Courier New"/>
              </a:rPr>
              <a:t> are coded using </a:t>
            </a:r>
            <a:r>
              <a:rPr lang="en-US" dirty="0" err="1" smtClean="0">
                <a:latin typeface="Courier New"/>
                <a:cs typeface="Courier New"/>
              </a:rPr>
              <a:t>foreach</a:t>
            </a:r>
            <a:r>
              <a:rPr lang="en-US" dirty="0" smtClean="0">
                <a:latin typeface="+mj-lt"/>
                <a:cs typeface="Courier New"/>
              </a:rPr>
              <a:t> to allow low-level parallelization when, e.g., multiple cores are </a:t>
            </a:r>
            <a:r>
              <a:rPr lang="en-US" dirty="0" smtClean="0">
                <a:latin typeface="+mj-lt"/>
                <a:cs typeface="Courier New"/>
              </a:rPr>
              <a:t>registered, </a:t>
            </a:r>
            <a:r>
              <a:rPr lang="en-US" b="1" dirty="0" smtClean="0">
                <a:latin typeface="+mj-lt"/>
                <a:cs typeface="Courier New"/>
              </a:rPr>
              <a:t>but this does not occur under SGE</a:t>
            </a:r>
          </a:p>
          <a:p>
            <a:pPr lvl="1"/>
            <a:r>
              <a:rPr lang="en-US" b="1" dirty="0" smtClean="0">
                <a:latin typeface="+mj-lt"/>
                <a:cs typeface="Courier New"/>
              </a:rPr>
              <a:t>SGE “</a:t>
            </a:r>
            <a:r>
              <a:rPr lang="en-US" b="1" dirty="0" err="1" smtClean="0">
                <a:latin typeface="+mj-lt"/>
                <a:cs typeface="Courier New"/>
              </a:rPr>
              <a:t>orte</a:t>
            </a:r>
            <a:r>
              <a:rPr lang="en-US" b="1" dirty="0" smtClean="0">
                <a:latin typeface="+mj-lt"/>
                <a:cs typeface="Courier New"/>
              </a:rPr>
              <a:t>” environment is used and each core is regarded as a “slot” to receive a job</a:t>
            </a:r>
            <a:endParaRPr lang="en-US" b="1" dirty="0">
              <a:latin typeface="+mj-lt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3646977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Step </a:t>
            </a:r>
            <a:r>
              <a:rPr lang="en-US" sz="2800" dirty="0" smtClean="0"/>
              <a:t>4: </a:t>
            </a:r>
            <a:r>
              <a:rPr lang="en-US" sz="2800" dirty="0" smtClean="0"/>
              <a:t>Define a partition of the problem into jobs that can be handled independently by top-level cluster elements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>
                <a:latin typeface="Courier New"/>
                <a:cs typeface="Courier New"/>
              </a:rPr>
              <a:t>SummarizedExperiment</a:t>
            </a:r>
            <a:r>
              <a:rPr lang="en-US" dirty="0" smtClean="0"/>
              <a:t> instances obey the X[G,S] idiom familiar from microarray </a:t>
            </a:r>
            <a:r>
              <a:rPr lang="en-US" dirty="0" err="1" smtClean="0"/>
              <a:t>ExpressionSet</a:t>
            </a:r>
            <a:r>
              <a:rPr lang="en-US" dirty="0" smtClean="0"/>
              <a:t> programming</a:t>
            </a:r>
          </a:p>
          <a:p>
            <a:pPr lvl="1"/>
            <a:r>
              <a:rPr lang="en-US" dirty="0" smtClean="0"/>
              <a:t>Integer vectors as G define a restriction on assays</a:t>
            </a:r>
          </a:p>
          <a:p>
            <a:pPr lvl="1"/>
            <a:r>
              <a:rPr lang="en-US" dirty="0" smtClean="0"/>
              <a:t>The restriction is propagated to the </a:t>
            </a:r>
            <a:r>
              <a:rPr lang="en-US" dirty="0" err="1" smtClean="0">
                <a:latin typeface="Courier New"/>
                <a:cs typeface="Courier New"/>
              </a:rPr>
              <a:t>rowData</a:t>
            </a:r>
            <a:r>
              <a:rPr lang="en-US" dirty="0" smtClean="0"/>
              <a:t> </a:t>
            </a:r>
            <a:r>
              <a:rPr lang="en-US" dirty="0" err="1" smtClean="0">
                <a:latin typeface="Courier New"/>
                <a:cs typeface="Courier New"/>
              </a:rPr>
              <a:t>GRanges</a:t>
            </a:r>
            <a:endParaRPr lang="en-US" dirty="0" smtClean="0">
              <a:latin typeface="Courier New"/>
              <a:cs typeface="Courier New"/>
            </a:endParaRPr>
          </a:p>
          <a:p>
            <a:pPr lvl="1"/>
            <a:r>
              <a:rPr lang="en-US" dirty="0" err="1" smtClean="0">
                <a:latin typeface="Courier New"/>
                <a:cs typeface="Courier New"/>
              </a:rPr>
              <a:t>scanVcfParam</a:t>
            </a:r>
            <a:r>
              <a:rPr lang="en-US" dirty="0" smtClean="0"/>
              <a:t> can filter samples and loci on access, so the query for genotypes is determined by elements (</a:t>
            </a:r>
            <a:r>
              <a:rPr lang="en-US" dirty="0" err="1" smtClean="0">
                <a:latin typeface="Courier New"/>
                <a:cs typeface="Courier New"/>
              </a:rPr>
              <a:t>colnames</a:t>
            </a:r>
            <a:r>
              <a:rPr lang="en-US" dirty="0" smtClean="0">
                <a:latin typeface="Courier New"/>
                <a:cs typeface="Courier New"/>
              </a:rPr>
              <a:t>, </a:t>
            </a:r>
            <a:r>
              <a:rPr lang="en-US" dirty="0" err="1" smtClean="0">
                <a:latin typeface="Courier New"/>
                <a:cs typeface="Courier New"/>
              </a:rPr>
              <a:t>rowData</a:t>
            </a:r>
            <a:r>
              <a:rPr lang="en-US" dirty="0" smtClean="0"/>
              <a:t>) of the restriction of </a:t>
            </a:r>
            <a:r>
              <a:rPr lang="en-US" dirty="0" err="1" smtClean="0">
                <a:latin typeface="Courier New"/>
                <a:cs typeface="Courier New"/>
              </a:rPr>
              <a:t>SummarizedExperiment</a:t>
            </a:r>
            <a:endParaRPr lang="en-US" dirty="0" smtClean="0">
              <a:latin typeface="Courier New"/>
              <a:cs typeface="Courier New"/>
            </a:endParaRPr>
          </a:p>
          <a:p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754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Step 5: Create a </a:t>
            </a:r>
            <a:r>
              <a:rPr lang="en-US" i="1" dirty="0" err="1" smtClean="0"/>
              <a:t>BatchJobs</a:t>
            </a:r>
            <a:r>
              <a:rPr lang="en-US" dirty="0" smtClean="0"/>
              <a:t> registry to control processing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Defines a folder where task outputs are stored, and a SQLite database with information on task-set progress</a:t>
            </a:r>
          </a:p>
          <a:p>
            <a:r>
              <a:rPr lang="en-US" dirty="0" smtClean="0"/>
              <a:t>Defines R environment/packages to be attached as tasks start</a:t>
            </a:r>
          </a:p>
          <a:p>
            <a:r>
              <a:rPr lang="en-US" dirty="0" smtClean="0"/>
              <a:t>Maintains information on job initiation and conclusion</a:t>
            </a:r>
          </a:p>
          <a:p>
            <a:r>
              <a:rPr lang="en-US" dirty="0" smtClean="0"/>
              <a:t>Provides an interface to targeted result collection and recovery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386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Scalable…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Makes </a:t>
            </a:r>
            <a:r>
              <a:rPr lang="en-US" b="1" dirty="0" smtClean="0"/>
              <a:t>effective use </a:t>
            </a:r>
            <a:r>
              <a:rPr lang="en-US" dirty="0" smtClean="0"/>
              <a:t>of resources available at run time</a:t>
            </a:r>
          </a:p>
          <a:p>
            <a:pPr lvl="1"/>
            <a:r>
              <a:rPr lang="en-US" dirty="0" smtClean="0"/>
              <a:t>Nodes/cores not left idle</a:t>
            </a:r>
          </a:p>
          <a:p>
            <a:pPr lvl="1"/>
            <a:r>
              <a:rPr lang="en-US" dirty="0" smtClean="0"/>
              <a:t>Disk/RAM use feasible and appropriate to task</a:t>
            </a:r>
          </a:p>
          <a:p>
            <a:pPr lvl="1"/>
            <a:r>
              <a:rPr lang="en-US" dirty="0" smtClean="0"/>
              <a:t>Management of operations and faults compatible with basic scientific computing effort/</a:t>
            </a:r>
            <a:r>
              <a:rPr lang="en-US" dirty="0" smtClean="0"/>
              <a:t>expertise.  High level interfaces provided to support</a:t>
            </a:r>
            <a:endParaRPr lang="en-US" dirty="0" smtClean="0"/>
          </a:p>
          <a:p>
            <a:pPr lvl="2"/>
            <a:r>
              <a:rPr lang="en-US" dirty="0" smtClean="0"/>
              <a:t>Job distribution, result collection</a:t>
            </a:r>
          </a:p>
          <a:p>
            <a:pPr lvl="2"/>
            <a:r>
              <a:rPr lang="en-US" dirty="0" smtClean="0"/>
              <a:t>Error recovery</a:t>
            </a:r>
          </a:p>
        </p:txBody>
      </p:sp>
    </p:spTree>
    <p:extLst>
      <p:ext uri="{BB962C8B-B14F-4D97-AF65-F5344CB8AC3E}">
        <p14:creationId xmlns:p14="http://schemas.microsoft.com/office/powerpoint/2010/main" val="713530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Step 6: Map the elements of the task partition to the registry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386711" cy="4525963"/>
          </a:xfrm>
        </p:spPr>
        <p:txBody>
          <a:bodyPr/>
          <a:lstStyle/>
          <a:p>
            <a:r>
              <a:rPr lang="en-US" dirty="0" err="1" smtClean="0">
                <a:latin typeface="Courier New"/>
                <a:cs typeface="Courier New"/>
              </a:rPr>
              <a:t>batchMap</a:t>
            </a:r>
            <a:r>
              <a:rPr lang="en-US" dirty="0" smtClean="0">
                <a:latin typeface="Courier New"/>
                <a:cs typeface="Courier New"/>
              </a:rPr>
              <a:t>(</a:t>
            </a:r>
            <a:r>
              <a:rPr lang="en-US" dirty="0" err="1" smtClean="0">
                <a:latin typeface="Courier New"/>
                <a:cs typeface="Courier New"/>
              </a:rPr>
              <a:t>reg</a:t>
            </a:r>
            <a:r>
              <a:rPr lang="en-US" dirty="0" smtClean="0">
                <a:latin typeface="Courier New"/>
                <a:cs typeface="Courier New"/>
              </a:rPr>
              <a:t>, fun, …, </a:t>
            </a:r>
            <a:r>
              <a:rPr lang="en-US" dirty="0" err="1" smtClean="0">
                <a:latin typeface="Courier New"/>
                <a:cs typeface="Courier New"/>
              </a:rPr>
              <a:t>more.args</a:t>
            </a:r>
            <a:r>
              <a:rPr lang="en-US" dirty="0" smtClean="0">
                <a:latin typeface="Courier New"/>
                <a:cs typeface="Courier New"/>
              </a:rPr>
              <a:t>)</a:t>
            </a:r>
          </a:p>
          <a:p>
            <a:r>
              <a:rPr lang="en-US" dirty="0" smtClean="0"/>
              <a:t>‘…’ defines the partition, so that </a:t>
            </a:r>
            <a:r>
              <a:rPr lang="en-US" b="1" dirty="0" smtClean="0"/>
              <a:t>when jobs are submitted</a:t>
            </a:r>
            <a:r>
              <a:rPr lang="en-US" dirty="0" smtClean="0"/>
              <a:t>, fun is scheduled for evaluation on each element of … on a cluster node that is running a specified R workspace</a:t>
            </a:r>
          </a:p>
          <a:p>
            <a:r>
              <a:rPr lang="en-US" dirty="0" smtClean="0"/>
              <a:t>Registry can be serialized for interactive interrogation from any R session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326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7: Submit jobs </a:t>
            </a:r>
            <a:r>
              <a:rPr lang="en-US" i="1" dirty="0" smtClean="0"/>
              <a:t>ad libitum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Can submit a few to check throughput</a:t>
            </a:r>
          </a:p>
          <a:p>
            <a:r>
              <a:rPr lang="en-US" dirty="0" smtClean="0"/>
              <a:t>Continue from previous collection</a:t>
            </a:r>
          </a:p>
          <a:p>
            <a:r>
              <a:rPr lang="en-US" dirty="0" smtClean="0"/>
              <a:t>Resubmit, reset problematic tasks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373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Step 8: collect and amalgamate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 smtClean="0">
                <a:latin typeface="Courier New"/>
                <a:cs typeface="Courier New"/>
              </a:rPr>
              <a:t>loadResults</a:t>
            </a:r>
            <a:r>
              <a:rPr lang="en-US" dirty="0" smtClean="0"/>
              <a:t> will return a list with one element per task (output of F)</a:t>
            </a:r>
          </a:p>
          <a:p>
            <a:r>
              <a:rPr lang="en-US" dirty="0"/>
              <a:t> </a:t>
            </a:r>
            <a:r>
              <a:rPr lang="en-US" dirty="0" err="1">
                <a:latin typeface="Courier New"/>
                <a:cs typeface="Courier New"/>
              </a:rPr>
              <a:t>reduceResults</a:t>
            </a:r>
            <a:r>
              <a:rPr lang="en-US" dirty="0">
                <a:latin typeface="Courier New"/>
                <a:cs typeface="Courier New"/>
              </a:rPr>
              <a:t>(</a:t>
            </a:r>
            <a:r>
              <a:rPr lang="en-US" dirty="0" err="1">
                <a:latin typeface="Courier New"/>
                <a:cs typeface="Courier New"/>
              </a:rPr>
              <a:t>reg</a:t>
            </a:r>
            <a:r>
              <a:rPr lang="en-US" dirty="0">
                <a:latin typeface="Courier New"/>
                <a:cs typeface="Courier New"/>
              </a:rPr>
              <a:t>, ids, part = </a:t>
            </a:r>
            <a:r>
              <a:rPr lang="en-US" dirty="0" err="1">
                <a:latin typeface="Courier New"/>
                <a:cs typeface="Courier New"/>
              </a:rPr>
              <a:t>NA_character</a:t>
            </a:r>
            <a:r>
              <a:rPr lang="en-US" dirty="0">
                <a:latin typeface="Courier New"/>
                <a:cs typeface="Courier New"/>
              </a:rPr>
              <a:t>_, </a:t>
            </a:r>
            <a:r>
              <a:rPr lang="en-US" dirty="0" smtClean="0">
                <a:latin typeface="Courier New"/>
                <a:cs typeface="Courier New"/>
              </a:rPr>
              <a:t>  		fun</a:t>
            </a:r>
            <a:r>
              <a:rPr lang="en-US" dirty="0">
                <a:latin typeface="Courier New"/>
                <a:cs typeface="Courier New"/>
              </a:rPr>
              <a:t>, </a:t>
            </a:r>
            <a:r>
              <a:rPr lang="en-US" dirty="0" err="1">
                <a:latin typeface="Courier New"/>
                <a:cs typeface="Courier New"/>
              </a:rPr>
              <a:t>init</a:t>
            </a:r>
            <a:r>
              <a:rPr lang="en-US" dirty="0">
                <a:latin typeface="Courier New"/>
                <a:cs typeface="Courier New"/>
              </a:rPr>
              <a:t>, </a:t>
            </a:r>
            <a:r>
              <a:rPr lang="en-US" dirty="0" err="1">
                <a:latin typeface="Courier New"/>
                <a:cs typeface="Courier New"/>
              </a:rPr>
              <a:t>impute.val</a:t>
            </a:r>
            <a:r>
              <a:rPr lang="en-US" dirty="0">
                <a:latin typeface="Courier New"/>
                <a:cs typeface="Courier New"/>
              </a:rPr>
              <a:t>, ...</a:t>
            </a:r>
            <a:r>
              <a:rPr lang="en-US" dirty="0" smtClean="0">
                <a:latin typeface="Courier New"/>
                <a:cs typeface="Courier New"/>
              </a:rPr>
              <a:t>)</a:t>
            </a:r>
            <a:r>
              <a:rPr lang="en-US" dirty="0" smtClean="0">
                <a:latin typeface="+mj-lt"/>
                <a:cs typeface="Courier New"/>
              </a:rPr>
              <a:t>will perform programmatic aggregation</a:t>
            </a:r>
          </a:p>
          <a:p>
            <a:pPr lvl="1"/>
            <a:r>
              <a:rPr lang="en-US" dirty="0" smtClean="0">
                <a:latin typeface="Courier New"/>
                <a:cs typeface="Courier New"/>
              </a:rPr>
              <a:t>fun</a:t>
            </a:r>
            <a:r>
              <a:rPr lang="en-US" dirty="0" smtClean="0">
                <a:latin typeface="+mj-lt"/>
                <a:cs typeface="Courier New"/>
              </a:rPr>
              <a:t> </a:t>
            </a:r>
            <a:r>
              <a:rPr lang="en-US" dirty="0">
                <a:latin typeface="+mj-lt"/>
                <a:cs typeface="Courier New"/>
              </a:rPr>
              <a:t>has form </a:t>
            </a:r>
            <a:r>
              <a:rPr lang="en-US" dirty="0">
                <a:latin typeface="Courier New"/>
                <a:cs typeface="Courier New"/>
              </a:rPr>
              <a:t>function(</a:t>
            </a:r>
            <a:r>
              <a:rPr lang="en-US" dirty="0" err="1">
                <a:latin typeface="Courier New"/>
                <a:cs typeface="Courier New"/>
              </a:rPr>
              <a:t>aggr</a:t>
            </a:r>
            <a:r>
              <a:rPr lang="en-US" dirty="0">
                <a:latin typeface="Courier New"/>
                <a:cs typeface="Courier New"/>
              </a:rPr>
              <a:t>, job, res</a:t>
            </a:r>
            <a:r>
              <a:rPr lang="en-US" dirty="0" smtClean="0">
                <a:latin typeface="Courier New"/>
                <a:cs typeface="Courier New"/>
              </a:rPr>
              <a:t>, </a:t>
            </a:r>
            <a:r>
              <a:rPr lang="en-US" dirty="0">
                <a:latin typeface="Courier New"/>
                <a:cs typeface="Courier New"/>
              </a:rPr>
              <a:t>...</a:t>
            </a:r>
            <a:r>
              <a:rPr lang="en-US" dirty="0" smtClean="0">
                <a:latin typeface="Courier New"/>
                <a:cs typeface="Courier New"/>
              </a:rPr>
              <a:t>), </a:t>
            </a:r>
            <a:r>
              <a:rPr lang="en-US" dirty="0" smtClean="0">
                <a:cs typeface="Courier New"/>
              </a:rPr>
              <a:t>where </a:t>
            </a:r>
            <a:r>
              <a:rPr lang="en-US" dirty="0" err="1" smtClean="0">
                <a:latin typeface="Courier New"/>
                <a:cs typeface="Courier New"/>
              </a:rPr>
              <a:t>aggr</a:t>
            </a:r>
            <a:r>
              <a:rPr lang="en-US" dirty="0" smtClean="0">
                <a:cs typeface="Courier New"/>
              </a:rPr>
              <a:t> is current accumulation, </a:t>
            </a:r>
            <a:r>
              <a:rPr lang="en-US" dirty="0" smtClean="0">
                <a:latin typeface="Courier New"/>
                <a:cs typeface="Courier New"/>
              </a:rPr>
              <a:t>job</a:t>
            </a:r>
            <a:r>
              <a:rPr lang="en-US" dirty="0" smtClean="0">
                <a:cs typeface="Courier New"/>
              </a:rPr>
              <a:t> is an identifier, and </a:t>
            </a:r>
            <a:r>
              <a:rPr lang="en-US" dirty="0" smtClean="0">
                <a:latin typeface="Courier New"/>
                <a:cs typeface="Courier New"/>
              </a:rPr>
              <a:t>res</a:t>
            </a:r>
            <a:r>
              <a:rPr lang="en-US" dirty="0" smtClean="0">
                <a:cs typeface="Courier New"/>
              </a:rPr>
              <a:t> is the current output to be aggregated</a:t>
            </a:r>
            <a:endParaRPr lang="en-US" dirty="0"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79310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nalReg1start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9396" y="658622"/>
            <a:ext cx="9004604" cy="56278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8791" y="78656"/>
            <a:ext cx="8487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Create registries, two chunk sets (250/500 DHS), map 40x250, 20x500, submit, check queue, check memory footprint (58sec video)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944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Outputs after initial submission</a:t>
            </a:r>
            <a:endParaRPr lang="en-US" dirty="0"/>
          </a:p>
        </p:txBody>
      </p:sp>
      <p:pic>
        <p:nvPicPr>
          <p:cNvPr id="4" name="Content Placeholder 3" descr="reg1.out.tif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8" b="391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899272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on task execution</a:t>
            </a:r>
            <a:endParaRPr lang="en-US" dirty="0"/>
          </a:p>
        </p:txBody>
      </p:sp>
      <p:pic>
        <p:nvPicPr>
          <p:cNvPr id="4" name="Content Placeholder 3" descr="jobinfo1.tif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1" b="4101"/>
          <a:stretch>
            <a:fillRect/>
          </a:stretch>
        </p:blipFill>
        <p:spPr>
          <a:xfrm>
            <a:off x="189716" y="1600200"/>
            <a:ext cx="8863228" cy="4874434"/>
          </a:xfrm>
        </p:spPr>
      </p:pic>
    </p:spTree>
    <p:extLst>
      <p:ext uri="{BB962C8B-B14F-4D97-AF65-F5344CB8AC3E}">
        <p14:creationId xmlns:p14="http://schemas.microsoft.com/office/powerpoint/2010/main" val="21761296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Estimating ranges per second for two chunk sizes</a:t>
            </a:r>
            <a:endParaRPr lang="en-US" dirty="0"/>
          </a:p>
        </p:txBody>
      </p:sp>
      <p:pic>
        <p:nvPicPr>
          <p:cNvPr id="4" name="Content Placeholder 3" descr="rangesPerSecond.tif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454" b="-2245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87932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 smtClean="0"/>
              <a:t>Bioconductor</a:t>
            </a:r>
            <a:r>
              <a:rPr lang="en-US" dirty="0" smtClean="0"/>
              <a:t> AMI is a good exemplar for VMs encapsulating research infrastructure</a:t>
            </a:r>
          </a:p>
          <a:p>
            <a:r>
              <a:rPr lang="en-US" dirty="0" err="1" smtClean="0"/>
              <a:t>Starcluster</a:t>
            </a:r>
            <a:r>
              <a:rPr lang="en-US" dirty="0" smtClean="0"/>
              <a:t> + SGE + </a:t>
            </a:r>
            <a:r>
              <a:rPr lang="en-US" dirty="0" err="1" smtClean="0"/>
              <a:t>BatchJobs</a:t>
            </a:r>
            <a:r>
              <a:rPr lang="en-US" dirty="0" smtClean="0"/>
              <a:t> manage cluster and task processing conveniently; simple performance analysis easy with </a:t>
            </a:r>
            <a:r>
              <a:rPr lang="en-US" dirty="0" err="1" smtClean="0"/>
              <a:t>BatchJobs</a:t>
            </a:r>
            <a:endParaRPr lang="en-US" dirty="0" smtClean="0"/>
          </a:p>
          <a:p>
            <a:r>
              <a:rPr lang="en-US" dirty="0" smtClean="0"/>
              <a:t>Amazon S3 buckets provide free transmission of massive data; </a:t>
            </a:r>
            <a:r>
              <a:rPr lang="en-US" dirty="0" err="1" smtClean="0"/>
              <a:t>Rsamtools</a:t>
            </a:r>
            <a:r>
              <a:rPr lang="en-US" dirty="0" smtClean="0"/>
              <a:t>/</a:t>
            </a:r>
            <a:r>
              <a:rPr lang="en-US" dirty="0" err="1" smtClean="0"/>
              <a:t>VariantAnnotation</a:t>
            </a:r>
            <a:r>
              <a:rPr lang="en-US" dirty="0" smtClean="0"/>
              <a:t> permit scalable querying of 1000 genomes</a:t>
            </a:r>
          </a:p>
          <a:p>
            <a:r>
              <a:rPr lang="en-US" dirty="0" smtClean="0"/>
              <a:t>Strategies translate to locally managed clusters and clouds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3063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</a:t>
            </a:r>
            <a:r>
              <a:rPr lang="en-US" dirty="0" smtClean="0"/>
              <a:t>ntegrative…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Immediate sense: uses information on multiple genome-scale assays on multiple samples</a:t>
            </a:r>
          </a:p>
          <a:p>
            <a:r>
              <a:rPr lang="en-US" dirty="0" smtClean="0"/>
              <a:t>Deferred sense: results of analyses can be combined to formally test hypotheses of increasing breadth and depth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477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 with </a:t>
            </a:r>
            <a:r>
              <a:rPr lang="en-US" dirty="0" err="1"/>
              <a:t>B</a:t>
            </a:r>
            <a:r>
              <a:rPr lang="en-US" dirty="0" err="1" smtClean="0"/>
              <a:t>ioconductor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Immediate sense: uses software tools distributed at </a:t>
            </a:r>
            <a:r>
              <a:rPr lang="en-US" dirty="0" err="1" smtClean="0"/>
              <a:t>bioconductor.org</a:t>
            </a:r>
            <a:endParaRPr lang="en-US" dirty="0" smtClean="0"/>
          </a:p>
          <a:p>
            <a:pPr lvl="1"/>
            <a:r>
              <a:rPr lang="en-US" dirty="0"/>
              <a:t>p</a:t>
            </a:r>
            <a:r>
              <a:rPr lang="en-US" dirty="0" smtClean="0"/>
              <a:t>lus CRAN, plus boost, plus other </a:t>
            </a:r>
            <a:r>
              <a:rPr lang="en-US" dirty="0" smtClean="0"/>
              <a:t>components</a:t>
            </a:r>
          </a:p>
          <a:p>
            <a:pPr lvl="1"/>
            <a:r>
              <a:rPr lang="en-US" dirty="0"/>
              <a:t>p</a:t>
            </a:r>
            <a:r>
              <a:rPr lang="en-US" dirty="0" smtClean="0"/>
              <a:t>lus a pre-configured VM usable with Amazon EC2</a:t>
            </a:r>
            <a:endParaRPr lang="en-US" dirty="0" smtClean="0"/>
          </a:p>
          <a:p>
            <a:r>
              <a:rPr lang="en-US" dirty="0" smtClean="0"/>
              <a:t>Deferred sense: employs strategies for data structure and algorithm deployment that are shared among packages to enhance user and developer experiences</a:t>
            </a:r>
          </a:p>
          <a:p>
            <a:pPr lvl="1"/>
            <a:r>
              <a:rPr lang="en-US" dirty="0" smtClean="0"/>
              <a:t>R packages with continuous integration</a:t>
            </a:r>
          </a:p>
          <a:p>
            <a:pPr lvl="1"/>
            <a:r>
              <a:rPr lang="en-US" dirty="0" smtClean="0"/>
              <a:t>Formal object designs using S4, reference classes, abstract data types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3640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a </a:t>
            </a:r>
            <a:r>
              <a:rPr lang="en-US" dirty="0" smtClean="0"/>
              <a:t>part of workshop </a:t>
            </a:r>
            <a:r>
              <a:rPr lang="en-US" dirty="0" smtClean="0"/>
              <a:t>at ISMB?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Data and algorithms emerging rapidly</a:t>
            </a:r>
          </a:p>
          <a:p>
            <a:r>
              <a:rPr lang="en-US" dirty="0" smtClean="0"/>
              <a:t>Environments for computing are diverse and evolving</a:t>
            </a:r>
          </a:p>
          <a:p>
            <a:r>
              <a:rPr lang="en-US" dirty="0" smtClean="0"/>
              <a:t>Complexity in the subject matter and the interface</a:t>
            </a:r>
          </a:p>
          <a:p>
            <a:pPr lvl="1"/>
            <a:r>
              <a:rPr lang="en-US" dirty="0" smtClean="0"/>
              <a:t>We want to subdue the interface complexity to maximize effort available for scientific interpretation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040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Use case: identification of </a:t>
            </a:r>
            <a:r>
              <a:rPr lang="en-US" dirty="0" err="1" smtClean="0"/>
              <a:t>cis-dsQTL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Resources:</a:t>
            </a:r>
          </a:p>
          <a:p>
            <a:pPr lvl="1"/>
            <a:r>
              <a:rPr lang="en-US" dirty="0" smtClean="0"/>
              <a:t>1.5 million </a:t>
            </a:r>
            <a:r>
              <a:rPr lang="en-US" dirty="0" err="1" smtClean="0"/>
              <a:t>DnaseI</a:t>
            </a:r>
            <a:r>
              <a:rPr lang="en-US" dirty="0" smtClean="0"/>
              <a:t> hypersensitivity scores on 70 individuals from YRI </a:t>
            </a:r>
            <a:r>
              <a:rPr lang="en-US" dirty="0" err="1" smtClean="0"/>
              <a:t>HapMap</a:t>
            </a:r>
            <a:r>
              <a:rPr lang="en-US" dirty="0" smtClean="0"/>
              <a:t> cell lines</a:t>
            </a:r>
          </a:p>
          <a:p>
            <a:pPr lvl="1"/>
            <a:r>
              <a:rPr lang="en-US" dirty="0" smtClean="0"/>
              <a:t>20 million SNP genotype calls from 1000 genomes phase 1</a:t>
            </a:r>
          </a:p>
          <a:p>
            <a:r>
              <a:rPr lang="en-US" dirty="0" smtClean="0"/>
              <a:t>Aim: for every SNP within a given ‘radius’ around each DHS, obtain the FDR for H</a:t>
            </a:r>
            <a:r>
              <a:rPr lang="en-US" baseline="-25000" dirty="0" smtClean="0"/>
              <a:t>o</a:t>
            </a:r>
            <a:r>
              <a:rPr lang="en-US" dirty="0" smtClean="0"/>
              <a:t>: mean DHS score independent of SNP content</a:t>
            </a:r>
          </a:p>
          <a:p>
            <a:pPr lvl="1"/>
            <a:r>
              <a:rPr lang="en-US" dirty="0" smtClean="0"/>
              <a:t>Use an additive genetic model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1991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Why?</a:t>
            </a:r>
            <a:endParaRPr lang="en-US" dirty="0"/>
          </a:p>
        </p:txBody>
      </p:sp>
      <p:pic>
        <p:nvPicPr>
          <p:cNvPr id="4" name="Content Placeholder 3" descr="degnerTitle.tif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861" r="-13861"/>
          <a:stretch>
            <a:fillRect/>
          </a:stretch>
        </p:blipFill>
        <p:spPr>
          <a:xfrm>
            <a:off x="-184254" y="1247426"/>
            <a:ext cx="9443974" cy="5193822"/>
          </a:xfrm>
        </p:spPr>
      </p:pic>
    </p:spTree>
    <p:extLst>
      <p:ext uri="{BB962C8B-B14F-4D97-AF65-F5344CB8AC3E}">
        <p14:creationId xmlns:p14="http://schemas.microsoft.com/office/powerpoint/2010/main" val="3910055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068" y="1"/>
            <a:ext cx="8199395" cy="52165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Bridging to structural and functional annotation</a:t>
            </a:r>
            <a:endParaRPr lang="en-US" sz="2000" dirty="0"/>
          </a:p>
        </p:txBody>
      </p:sp>
      <p:pic>
        <p:nvPicPr>
          <p:cNvPr id="4" name="Content Placeholder 3" descr="dsQTLanno.tif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201" r="-48201"/>
          <a:stretch>
            <a:fillRect/>
          </a:stretch>
        </p:blipFill>
        <p:spPr>
          <a:xfrm>
            <a:off x="-1088435" y="521651"/>
            <a:ext cx="11460240" cy="6302691"/>
          </a:xfrm>
        </p:spPr>
      </p:pic>
    </p:spTree>
    <p:extLst>
      <p:ext uri="{BB962C8B-B14F-4D97-AF65-F5344CB8AC3E}">
        <p14:creationId xmlns:p14="http://schemas.microsoft.com/office/powerpoint/2010/main" val="2218076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</a:t>
            </a:r>
            <a:r>
              <a:rPr lang="en-US" dirty="0" smtClean="0"/>
              <a:t>enetics of variation in </a:t>
            </a:r>
            <a:r>
              <a:rPr lang="en-US" dirty="0" err="1" smtClean="0"/>
              <a:t>DnaseI</a:t>
            </a:r>
            <a:r>
              <a:rPr lang="en-US" dirty="0" smtClean="0"/>
              <a:t> hypersensitivity should illuminate mechanisms of expression regulation</a:t>
            </a:r>
          </a:p>
          <a:p>
            <a:r>
              <a:rPr lang="en-US" dirty="0" err="1" smtClean="0"/>
              <a:t>dsQTL</a:t>
            </a:r>
            <a:r>
              <a:rPr lang="en-US" dirty="0" smtClean="0"/>
              <a:t> seen to be related to GWAS hits</a:t>
            </a:r>
          </a:p>
          <a:p>
            <a:r>
              <a:rPr lang="en-US" dirty="0" smtClean="0"/>
              <a:t>High volume (100x </a:t>
            </a:r>
            <a:r>
              <a:rPr lang="en-US" dirty="0" err="1" smtClean="0"/>
              <a:t>transcriptome</a:t>
            </a:r>
            <a:r>
              <a:rPr lang="en-US" dirty="0" smtClean="0"/>
              <a:t>?) problem with complicated upstream filtering, potential sensitivity to tuning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968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4667</TotalTime>
  <Words>1188</Words>
  <Application>Microsoft Macintosh PowerPoint</Application>
  <PresentationFormat>On-screen Show (4:3)</PresentationFormat>
  <Paragraphs>102</Paragraphs>
  <Slides>27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Scalable integrative bioinformatics with Bioconductor</vt:lpstr>
      <vt:lpstr>Scalable…</vt:lpstr>
      <vt:lpstr>integrative…</vt:lpstr>
      <vt:lpstr>… with Bioconductor.</vt:lpstr>
      <vt:lpstr>Why a part of workshop at ISMB?</vt:lpstr>
      <vt:lpstr>Use case: identification of cis-dsQTL</vt:lpstr>
      <vt:lpstr>Why?</vt:lpstr>
      <vt:lpstr>Bridging to structural and functional annotation</vt:lpstr>
      <vt:lpstr>Summary</vt:lpstr>
      <vt:lpstr>Overview of approach</vt:lpstr>
      <vt:lpstr>Step 1: Data structure definition: 1a: SummarizedExperiment for DHS scores</vt:lpstr>
      <vt:lpstr>Key components of SummarizedExperiment instances -- rowData : P ranges; assays : P x N, colData : N x R</vt:lpstr>
      <vt:lpstr>Step 1b: TabixFile for 1000 genomes VCFs in Amazon S3 bucket</vt:lpstr>
      <vt:lpstr>Poking around in the bucket</vt:lpstr>
      <vt:lpstr>deeper…</vt:lpstr>
      <vt:lpstr>Step 2: Build a cluster of AMIs</vt:lpstr>
      <vt:lpstr>Step 3: Define a function that solves the problem completely for the containers/interface in use </vt:lpstr>
      <vt:lpstr>Step 4: Define a partition of the problem into jobs that can be handled independently by top-level cluster elements</vt:lpstr>
      <vt:lpstr>Step 5: Create a BatchJobs registry to control processing</vt:lpstr>
      <vt:lpstr>Step 6: Map the elements of the task partition to the registry</vt:lpstr>
      <vt:lpstr>Step 7: Submit jobs ad libitum</vt:lpstr>
      <vt:lpstr>Step 8: collect and amalgamate results</vt:lpstr>
      <vt:lpstr>PowerPoint Presentation</vt:lpstr>
      <vt:lpstr>Outputs after initial submission</vt:lpstr>
      <vt:lpstr>Data on task execution</vt:lpstr>
      <vt:lpstr>Estimating ranges per second for two chunk sizes</vt:lpstr>
      <vt:lpstr>Conclusions</vt:lpstr>
    </vt:vector>
  </TitlesOfParts>
  <Company>Channing 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Scalable integrative bioinformatics with Bioconductor</dc:title>
  <dc:creator>Vincent Carey</dc:creator>
  <cp:lastModifiedBy>Vincent Carey</cp:lastModifiedBy>
  <cp:revision>30</cp:revision>
  <dcterms:created xsi:type="dcterms:W3CDTF">2014-07-11T14:30:17Z</dcterms:created>
  <dcterms:modified xsi:type="dcterms:W3CDTF">2014-07-15T13:41:12Z</dcterms:modified>
</cp:coreProperties>
</file>